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9" r:id="rId3"/>
    <p:sldId id="257" r:id="rId4"/>
    <p:sldId id="267" r:id="rId5"/>
    <p:sldId id="260" r:id="rId6"/>
    <p:sldId id="261" r:id="rId7"/>
    <p:sldId id="264" r:id="rId8"/>
    <p:sldId id="265" r:id="rId9"/>
    <p:sldId id="270" r:id="rId10"/>
    <p:sldId id="271" r:id="rId11"/>
    <p:sldId id="272" r:id="rId12"/>
    <p:sldId id="273" r:id="rId13"/>
    <p:sldId id="275" r:id="rId14"/>
    <p:sldId id="276" r:id="rId15"/>
    <p:sldId id="277" r:id="rId16"/>
    <p:sldId id="278" r:id="rId17"/>
    <p:sldId id="280" r:id="rId18"/>
    <p:sldId id="281" r:id="rId19"/>
    <p:sldId id="283" r:id="rId20"/>
    <p:sldId id="285" r:id="rId21"/>
    <p:sldId id="288" r:id="rId22"/>
    <p:sldId id="289" r:id="rId23"/>
    <p:sldId id="291" r:id="rId24"/>
    <p:sldId id="290" r:id="rId25"/>
    <p:sldId id="292" r:id="rId26"/>
    <p:sldId id="293" r:id="rId2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17A9"/>
    <a:srgbClr val="FF0505"/>
    <a:srgbClr val="ED201B"/>
    <a:srgbClr val="A81893"/>
    <a:srgbClr val="FF7979"/>
    <a:srgbClr val="0C0C0C"/>
    <a:srgbClr val="D8F1A1"/>
    <a:srgbClr val="BCF83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Y val="140"/>
      <c:perspective val="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Mejsce zamieszkania</c:v>
                </c:pt>
              </c:strCache>
            </c:strRef>
          </c:tx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chemeClr val="accent3"/>
              </a:solidFill>
            </c:spPr>
          </c:dPt>
          <c:cat>
            <c:strRef>
              <c:f>Arkusz1!$A$2:$A$3</c:f>
              <c:strCache>
                <c:ptCount val="2"/>
                <c:pt idx="0">
                  <c:v>Miasto</c:v>
                </c:pt>
                <c:pt idx="1">
                  <c:v>Wieś</c:v>
                </c:pt>
              </c:strCache>
            </c:strRef>
          </c:cat>
          <c:val>
            <c:numRef>
              <c:f>Arkusz1!$B$2:$B$3</c:f>
              <c:numCache>
                <c:formatCode>0.00%</c:formatCode>
                <c:ptCount val="2"/>
                <c:pt idx="0">
                  <c:v>0.66300000000000192</c:v>
                </c:pt>
                <c:pt idx="1">
                  <c:v>0.33700000000000097</c:v>
                </c:pt>
              </c:numCache>
            </c:numRef>
          </c:val>
        </c:ser>
      </c:pie3DChart>
    </c:plotArea>
    <c:legend>
      <c:legendPos val="b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7271414287301411E-2"/>
          <c:y val="8.9213113581171719E-2"/>
          <c:w val="0.83004760834654812"/>
          <c:h val="0.66186169250129556"/>
        </c:manualLayout>
      </c:layout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rgbClr val="FF7979"/>
            </a:solidFill>
          </c:spPr>
          <c:dLbls>
            <c:dLbl>
              <c:idx val="0"/>
              <c:layout>
                <c:manualLayout>
                  <c:x val="6.0125895102564365E-3"/>
                  <c:y val="-0.113583276164662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</a:t>
                    </a:r>
                    <a:r>
                      <a:rPr lang="pl-PL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1483480393016771E-2"/>
                  <c:y val="-7.3903199944750969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60</a:t>
                    </a:r>
                    <a:r>
                      <a:rPr lang="pl-PL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7299247452037494E-2"/>
                  <c:y val="-2.16015788035563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80</a:t>
                    </a:r>
                    <a:r>
                      <a:rPr lang="pl-PL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1.5119421428808117E-2"/>
                  <c:y val="-2.25785723508199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75</a:t>
                    </a:r>
                    <a:r>
                      <a:rPr lang="pl-PL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Arkusz1!$A$2:$A$5</c:f>
              <c:strCache>
                <c:ptCount val="4"/>
                <c:pt idx="0">
                  <c:v>18-24 lata</c:v>
                </c:pt>
                <c:pt idx="1">
                  <c:v>25-34 lata</c:v>
                </c:pt>
                <c:pt idx="2">
                  <c:v>35-49 lat</c:v>
                </c:pt>
                <c:pt idx="3">
                  <c:v>50 i więcej lat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0</c:v>
                </c:pt>
                <c:pt idx="1">
                  <c:v>60</c:v>
                </c:pt>
                <c:pt idx="2">
                  <c:v>80</c:v>
                </c:pt>
                <c:pt idx="3">
                  <c:v>75</c:v>
                </c:pt>
              </c:numCache>
            </c:numRef>
          </c:val>
        </c:ser>
        <c:shape val="box"/>
        <c:axId val="92619904"/>
        <c:axId val="92621440"/>
        <c:axId val="0"/>
      </c:bar3DChart>
      <c:catAx>
        <c:axId val="92619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 baseline="0"/>
            </a:pPr>
            <a:endParaRPr lang="pl-PL"/>
          </a:p>
        </c:txPr>
        <c:crossAx val="92621440"/>
        <c:crosses val="autoZero"/>
        <c:auto val="1"/>
        <c:lblAlgn val="ctr"/>
        <c:lblOffset val="100"/>
      </c:catAx>
      <c:valAx>
        <c:axId val="9262144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261990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7271414287301411E-2"/>
          <c:y val="8.9213113581171719E-2"/>
          <c:w val="0.83004760834654834"/>
          <c:h val="0.66186169250129612"/>
        </c:manualLayout>
      </c:layout>
      <c:bar3D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dLbl>
              <c:idx val="0"/>
              <c:layout>
                <c:manualLayout>
                  <c:x val="1.1540028315942134E-2"/>
                  <c:y val="-1.8127507796291367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67%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6062317862117901E-2"/>
                  <c:y val="-2.9904300039013804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75%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9322461321961398E-2"/>
                  <c:y val="-4.1887787661836033E-2"/>
                </c:manualLayout>
              </c:layout>
              <c:tx>
                <c:rich>
                  <a:bodyPr/>
                  <a:lstStyle/>
                  <a:p>
                    <a:r>
                      <a:rPr lang="pl-PL" dirty="0" smtClean="0"/>
                      <a:t>6</a:t>
                    </a:r>
                    <a:r>
                      <a:rPr lang="en-US" dirty="0" smtClean="0"/>
                      <a:t>0</a:t>
                    </a:r>
                    <a:r>
                      <a:rPr lang="pl-PL" dirty="0" smtClean="0"/>
                      <a:t>%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3330919071670137E-2"/>
                  <c:y val="-4.142401490273697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pl-PL" dirty="0" smtClean="0"/>
                      <a:t>0%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Arkusz1!$A$2:$A$5</c:f>
              <c:strCache>
                <c:ptCount val="4"/>
                <c:pt idx="0">
                  <c:v>zasadnicze zawodowe</c:v>
                </c:pt>
                <c:pt idx="1">
                  <c:v>średnie ogólnokształcące</c:v>
                </c:pt>
                <c:pt idx="2">
                  <c:v>policealne i średnie zawodowe</c:v>
                </c:pt>
                <c:pt idx="3">
                  <c:v>wyższe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67</c:v>
                </c:pt>
                <c:pt idx="1">
                  <c:v>75</c:v>
                </c:pt>
                <c:pt idx="2">
                  <c:v>60</c:v>
                </c:pt>
                <c:pt idx="3">
                  <c:v>70</c:v>
                </c:pt>
              </c:numCache>
            </c:numRef>
          </c:val>
        </c:ser>
        <c:shape val="box"/>
        <c:axId val="92813952"/>
        <c:axId val="92840320"/>
        <c:axId val="0"/>
      </c:bar3DChart>
      <c:catAx>
        <c:axId val="928139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 i="0" spc="-100" baseline="0"/>
            </a:pPr>
            <a:endParaRPr lang="pl-PL"/>
          </a:p>
        </c:txPr>
        <c:crossAx val="92840320"/>
        <c:crosses val="autoZero"/>
        <c:auto val="1"/>
        <c:lblAlgn val="ctr"/>
        <c:lblOffset val="100"/>
      </c:catAx>
      <c:valAx>
        <c:axId val="92840320"/>
        <c:scaling>
          <c:orientation val="minMax"/>
        </c:scaling>
        <c:delete val="1"/>
        <c:axPos val="l"/>
        <c:majorGridlines/>
        <c:numFmt formatCode="General" sourceLinked="1"/>
        <c:tickLblPos val="none"/>
        <c:crossAx val="928139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Y val="140"/>
      <c:depthPercent val="100"/>
      <c:perspective val="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18-24 lata</c:v>
                </c:pt>
                <c:pt idx="1">
                  <c:v>25-34 lata</c:v>
                </c:pt>
                <c:pt idx="2">
                  <c:v>35-49 lat</c:v>
                </c:pt>
                <c:pt idx="3">
                  <c:v>pow. 50 lat</c:v>
                </c:pt>
              </c:strCache>
            </c:strRef>
          </c:cat>
          <c:val>
            <c:numRef>
              <c:f>Arkusz1!$B$2:$B$5</c:f>
              <c:numCache>
                <c:formatCode>0.0%</c:formatCode>
                <c:ptCount val="4"/>
                <c:pt idx="0">
                  <c:v>0.17200000000000001</c:v>
                </c:pt>
                <c:pt idx="1">
                  <c:v>0.32200000000000062</c:v>
                </c:pt>
                <c:pt idx="2">
                  <c:v>0.30400000000000038</c:v>
                </c:pt>
                <c:pt idx="3">
                  <c:v>0.20200000000000001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17767159297762597"/>
          <c:y val="0.61376862610852634"/>
          <c:w val="0.61029601154956004"/>
          <c:h val="0.20166577317323653"/>
        </c:manualLayout>
      </c:layout>
      <c:txPr>
        <a:bodyPr/>
        <a:lstStyle/>
        <a:p>
          <a:pPr>
            <a:defRPr sz="1600" baseline="0"/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Pt>
            <c:idx val="10"/>
            <c:spPr>
              <a:solidFill>
                <a:srgbClr val="A81893"/>
              </a:solidFill>
            </c:spPr>
          </c:dPt>
          <c:dLbls>
            <c:dLbl>
              <c:idx val="0"/>
              <c:layout>
                <c:manualLayout>
                  <c:x val="5.092592592592599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4.6296174783707567E-2"/>
                  <c:y val="2.8060326608945912E-3"/>
                </c:manualLayout>
              </c:layout>
              <c:showVal val="1"/>
            </c:dLbl>
            <c:dLbl>
              <c:idx val="2"/>
              <c:layout>
                <c:manualLayout>
                  <c:x val="4.4753086419753133E-2"/>
                  <c:y val="-8.4180979826835676E-3"/>
                </c:manualLayout>
              </c:layout>
              <c:showVal val="1"/>
            </c:dLbl>
            <c:dLbl>
              <c:idx val="3"/>
              <c:layout>
                <c:manualLayout>
                  <c:x val="4.4753086419753306E-2"/>
                  <c:y val="-5.612065321788976E-3"/>
                </c:manualLayout>
              </c:layout>
              <c:showVal val="1"/>
            </c:dLbl>
            <c:dLbl>
              <c:idx val="4"/>
              <c:layout>
                <c:manualLayout>
                  <c:x val="1.5432098765432134E-2"/>
                  <c:y val="-2.806032660894488E-3"/>
                </c:manualLayout>
              </c:layout>
              <c:showVal val="1"/>
            </c:dLbl>
            <c:dLbl>
              <c:idx val="7"/>
              <c:layout>
                <c:manualLayout>
                  <c:x val="5.6583708480089365E-17"/>
                  <c:y val="-8.4180979826835155E-3"/>
                </c:manualLayout>
              </c:layout>
              <c:showVal val="1"/>
            </c:dLbl>
            <c:dLbl>
              <c:idx val="8"/>
              <c:layout>
                <c:manualLayout>
                  <c:x val="4.6296296296296459E-3"/>
                  <c:y val="-5.612065321788976E-3"/>
                </c:manualLayout>
              </c:layout>
              <c:showVal val="1"/>
            </c:dLbl>
            <c:dLbl>
              <c:idx val="9"/>
              <c:layout>
                <c:manualLayout>
                  <c:x val="-7.716049382716081E-3"/>
                  <c:y val="-2.806032660894488E-3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 baseline="0"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Arkusz1!$A$2:$A$12</c:f>
              <c:strCache>
                <c:ptCount val="11"/>
                <c:pt idx="0">
                  <c:v>Inne</c:v>
                </c:pt>
                <c:pt idx="1">
                  <c:v>Żadne</c:v>
                </c:pt>
                <c:pt idx="2">
                  <c:v>Prace społecznie użyteczna</c:v>
                </c:pt>
                <c:pt idx="3">
                  <c:v>Roboty publiczne</c:v>
                </c:pt>
                <c:pt idx="4">
                  <c:v>Prace interwencyjne</c:v>
                </c:pt>
                <c:pt idx="5">
                  <c:v>Udział w zajęciach klubu pracy</c:v>
                </c:pt>
                <c:pt idx="6">
                  <c:v>Przygotowanie zawodowe w miejscu pracy</c:v>
                </c:pt>
                <c:pt idx="7">
                  <c:v>Dotacja/pożyczka na rozpoczęcie działalności zawodowej</c:v>
                </c:pt>
                <c:pt idx="8">
                  <c:v>Doradztwo zawodowe</c:v>
                </c:pt>
                <c:pt idx="9">
                  <c:v>Staże dla bezrobotnych</c:v>
                </c:pt>
                <c:pt idx="10">
                  <c:v>Kursy i szkolenia</c:v>
                </c:pt>
              </c:strCache>
            </c:strRef>
          </c:cat>
          <c:val>
            <c:numRef>
              <c:f>Arkusz1!$B$2:$B$12</c:f>
              <c:numCache>
                <c:formatCode>0.0%</c:formatCode>
                <c:ptCount val="11"/>
                <c:pt idx="0">
                  <c:v>3.0000000000000061E-3</c:v>
                </c:pt>
                <c:pt idx="1">
                  <c:v>9.0000000000000028E-3</c:v>
                </c:pt>
                <c:pt idx="2">
                  <c:v>9.0000000000000028E-3</c:v>
                </c:pt>
                <c:pt idx="3">
                  <c:v>2.0000000000000011E-2</c:v>
                </c:pt>
                <c:pt idx="4">
                  <c:v>4.5999999999999999E-2</c:v>
                </c:pt>
                <c:pt idx="5">
                  <c:v>6.9000000000000034E-2</c:v>
                </c:pt>
                <c:pt idx="6">
                  <c:v>7.5000000000000011E-2</c:v>
                </c:pt>
                <c:pt idx="7">
                  <c:v>7.8000000000000014E-2</c:v>
                </c:pt>
                <c:pt idx="8">
                  <c:v>0.15000000000000024</c:v>
                </c:pt>
                <c:pt idx="9">
                  <c:v>0.21000000000000021</c:v>
                </c:pt>
                <c:pt idx="10">
                  <c:v>0.33100000000000096</c:v>
                </c:pt>
              </c:numCache>
            </c:numRef>
          </c:val>
        </c:ser>
        <c:shape val="box"/>
        <c:axId val="89926272"/>
        <c:axId val="90395008"/>
        <c:axId val="0"/>
      </c:bar3DChart>
      <c:catAx>
        <c:axId val="89926272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 baseline="0"/>
            </a:pPr>
            <a:endParaRPr lang="pl-PL"/>
          </a:p>
        </c:txPr>
        <c:crossAx val="90395008"/>
        <c:crosses val="autoZero"/>
        <c:auto val="1"/>
        <c:lblAlgn val="ctr"/>
        <c:lblOffset val="100"/>
      </c:catAx>
      <c:valAx>
        <c:axId val="90395008"/>
        <c:scaling>
          <c:orientation val="minMax"/>
        </c:scaling>
        <c:delete val="1"/>
        <c:axPos val="b"/>
        <c:majorGridlines/>
        <c:numFmt formatCode="0.0%" sourceLinked="1"/>
        <c:tickLblPos val="none"/>
        <c:crossAx val="899262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Pt>
            <c:idx val="1"/>
            <c:spPr>
              <a:solidFill>
                <a:srgbClr val="C00000"/>
              </a:solidFill>
            </c:spPr>
          </c:dPt>
          <c:dLbls>
            <c:dLbl>
              <c:idx val="0"/>
              <c:layout>
                <c:manualLayout>
                  <c:x val="1.4820948932844978E-3"/>
                  <c:y val="-0.28635813571462443"/>
                </c:manualLayout>
              </c:layout>
              <c:showVal val="1"/>
            </c:dLbl>
            <c:dLbl>
              <c:idx val="1"/>
              <c:layout>
                <c:manualLayout>
                  <c:x val="5.928379573137999E-3"/>
                  <c:y val="-0.23075461421663832"/>
                </c:manualLayout>
              </c:layout>
              <c:showVal val="1"/>
            </c:dLbl>
            <c:dLbl>
              <c:idx val="2"/>
              <c:layout>
                <c:manualLayout>
                  <c:x val="2.9641897865690069E-3"/>
                  <c:y val="-0.18627179701825022"/>
                </c:manualLayout>
              </c:layout>
              <c:showVal val="1"/>
            </c:dLbl>
            <c:dLbl>
              <c:idx val="3"/>
              <c:layout>
                <c:manualLayout>
                  <c:x val="7.4104744664224981E-3"/>
                  <c:y val="-0.17793126879355245"/>
                </c:manualLayout>
              </c:layout>
              <c:showVal val="1"/>
            </c:dLbl>
            <c:dLbl>
              <c:idx val="4"/>
              <c:layout>
                <c:manualLayout>
                  <c:x val="4.446284679853499E-3"/>
                  <c:y val="-0.15847003626925771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0.14178897981986224"/>
                </c:manualLayout>
              </c:layout>
              <c:showVal val="1"/>
            </c:dLbl>
            <c:dLbl>
              <c:idx val="6"/>
              <c:layout>
                <c:manualLayout>
                  <c:x val="5.9283795731380528E-3"/>
                  <c:y val="-0.14456915589476174"/>
                </c:manualLayout>
              </c:layout>
              <c:showVal val="1"/>
            </c:dLbl>
            <c:dLbl>
              <c:idx val="7"/>
              <c:layout>
                <c:manualLayout>
                  <c:x val="1.482094893284554E-3"/>
                  <c:y val="-0.13249268599785224"/>
                </c:manualLayout>
              </c:layout>
              <c:showVal val="1"/>
            </c:dLbl>
            <c:dLbl>
              <c:idx val="8"/>
              <c:layout>
                <c:manualLayout>
                  <c:x val="7.4104744664224981E-3"/>
                  <c:y val="-0.13066827552026536"/>
                </c:manualLayout>
              </c:layout>
              <c:showVal val="1"/>
            </c:dLbl>
            <c:dLbl>
              <c:idx val="9"/>
              <c:layout>
                <c:manualLayout>
                  <c:x val="2.9641897865690069E-3"/>
                  <c:y val="-0.12510792337046656"/>
                </c:manualLayout>
              </c:layout>
              <c:showVal val="1"/>
            </c:dLbl>
            <c:dLbl>
              <c:idx val="10"/>
              <c:layout>
                <c:manualLayout>
                  <c:x val="0"/>
                  <c:y val="-0.11398721907086951"/>
                </c:manualLayout>
              </c:layout>
              <c:showVal val="1"/>
            </c:dLbl>
            <c:dLbl>
              <c:idx val="11"/>
              <c:layout>
                <c:manualLayout>
                  <c:x val="4.446284679853499E-3"/>
                  <c:y val="-0.105646690846172"/>
                </c:manualLayout>
              </c:layout>
              <c:showVal val="1"/>
            </c:dLbl>
            <c:dLbl>
              <c:idx val="12"/>
              <c:layout>
                <c:manualLayout>
                  <c:x val="4.446284679853499E-3"/>
                  <c:y val="-0.10008633869637304"/>
                </c:manualLayout>
              </c:layout>
              <c:showVal val="1"/>
            </c:dLbl>
            <c:dLbl>
              <c:idx val="13"/>
              <c:layout>
                <c:manualLayout>
                  <c:x val="1.4820948932844978E-3"/>
                  <c:y val="-6.1163873647783674E-2"/>
                </c:manualLayout>
              </c:layout>
              <c:showVal val="1"/>
            </c:dLbl>
            <c:dLbl>
              <c:idx val="14"/>
              <c:layout>
                <c:manualLayout>
                  <c:x val="0"/>
                  <c:y val="-6.1163873647783674E-2"/>
                </c:manualLayout>
              </c:layout>
              <c:showVal val="1"/>
            </c:dLbl>
            <c:dLbl>
              <c:idx val="15"/>
              <c:layout>
                <c:manualLayout>
                  <c:x val="2.9641897865691166E-3"/>
                  <c:y val="-4.448281719838813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aseline="0"/>
                </a:pPr>
                <a:endParaRPr lang="pl-PL"/>
              </a:p>
            </c:txPr>
            <c:showVal val="1"/>
          </c:dLbls>
          <c:cat>
            <c:strRef>
              <c:f>Arkusz1!$A$2:$A$17</c:f>
              <c:strCache>
                <c:ptCount val="16"/>
                <c:pt idx="0">
                  <c:v>Języki obce</c:v>
                </c:pt>
                <c:pt idx="1">
                  <c:v>Informatyka</c:v>
                </c:pt>
                <c:pt idx="2">
                  <c:v>Opieka społeczna</c:v>
                </c:pt>
                <c:pt idx="3">
                  <c:v>Księgowość i rachunkowość</c:v>
                </c:pt>
                <c:pt idx="4">
                  <c:v>Sprzedaż i marketing</c:v>
                </c:pt>
                <c:pt idx="5">
                  <c:v>Praca biurowa</c:v>
                </c:pt>
                <c:pt idx="6">
                  <c:v>Rozwój osobowości</c:v>
                </c:pt>
                <c:pt idx="7">
                  <c:v>Opieka zdrowotna</c:v>
                </c:pt>
                <c:pt idx="8">
                  <c:v>Usługi fryzjerskie, kosmetyczne</c:v>
                </c:pt>
                <c:pt idx="9">
                  <c:v>Usługi turystyczne</c:v>
                </c:pt>
                <c:pt idx="10">
                  <c:v>Zarządzanie i administracja</c:v>
                </c:pt>
                <c:pt idx="11">
                  <c:v>Usługi gastronomiczne</c:v>
                </c:pt>
                <c:pt idx="12">
                  <c:v>Usługi transportowe</c:v>
                </c:pt>
                <c:pt idx="13">
                  <c:v>Budownictwo</c:v>
                </c:pt>
                <c:pt idx="14">
                  <c:v>W innych</c:v>
                </c:pt>
                <c:pt idx="15">
                  <c:v>W żadnych</c:v>
                </c:pt>
              </c:strCache>
            </c:strRef>
          </c:cat>
          <c:val>
            <c:numRef>
              <c:f>Arkusz1!$B$2:$B$17</c:f>
              <c:numCache>
                <c:formatCode>0.0%</c:formatCode>
                <c:ptCount val="16"/>
                <c:pt idx="0">
                  <c:v>0.39900000000000002</c:v>
                </c:pt>
                <c:pt idx="1">
                  <c:v>0.313</c:v>
                </c:pt>
                <c:pt idx="2">
                  <c:v>0.23300000000000001</c:v>
                </c:pt>
                <c:pt idx="3">
                  <c:v>0.221</c:v>
                </c:pt>
                <c:pt idx="4">
                  <c:v>0.20200000000000001</c:v>
                </c:pt>
                <c:pt idx="5">
                  <c:v>0.17799999999999999</c:v>
                </c:pt>
                <c:pt idx="6">
                  <c:v>0.17199999999999999</c:v>
                </c:pt>
                <c:pt idx="7">
                  <c:v>0.16600000000000001</c:v>
                </c:pt>
                <c:pt idx="8">
                  <c:v>0.14699999999999999</c:v>
                </c:pt>
                <c:pt idx="9">
                  <c:v>0.129</c:v>
                </c:pt>
                <c:pt idx="10">
                  <c:v>0.123</c:v>
                </c:pt>
                <c:pt idx="11">
                  <c:v>0.11</c:v>
                </c:pt>
                <c:pt idx="12">
                  <c:v>9.1999999999999998E-2</c:v>
                </c:pt>
                <c:pt idx="13">
                  <c:v>6.0000000000000001E-3</c:v>
                </c:pt>
                <c:pt idx="14">
                  <c:v>6.0000000000000001E-3</c:v>
                </c:pt>
                <c:pt idx="15">
                  <c:v>3.1E-2</c:v>
                </c:pt>
              </c:numCache>
            </c:numRef>
          </c:val>
        </c:ser>
        <c:shape val="box"/>
        <c:axId val="90436736"/>
        <c:axId val="90438272"/>
        <c:axId val="0"/>
      </c:bar3DChart>
      <c:catAx>
        <c:axId val="9043673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pl-PL"/>
          </a:p>
        </c:txPr>
        <c:crossAx val="90438272"/>
        <c:crosses val="autoZero"/>
        <c:auto val="1"/>
        <c:lblAlgn val="ctr"/>
        <c:lblOffset val="100"/>
      </c:catAx>
      <c:valAx>
        <c:axId val="90438272"/>
        <c:scaling>
          <c:orientation val="minMax"/>
        </c:scaling>
        <c:delete val="1"/>
        <c:axPos val="l"/>
        <c:majorGridlines/>
        <c:minorGridlines/>
        <c:numFmt formatCode="0.0%" sourceLinked="1"/>
        <c:tickLblPos val="none"/>
        <c:crossAx val="90436736"/>
        <c:crosses val="autoZero"/>
        <c:crossBetween val="between"/>
        <c:minorUnit val="0.1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Seria 1</c:v>
                </c:pt>
              </c:strCache>
            </c:strRef>
          </c:tx>
          <c:dPt>
            <c:idx val="9"/>
            <c:spPr>
              <a:solidFill>
                <a:srgbClr val="FF0000"/>
              </a:solidFill>
            </c:spPr>
          </c:dPt>
          <c:dPt>
            <c:idx val="10"/>
            <c:spPr>
              <a:solidFill>
                <a:srgbClr val="0070C0"/>
              </a:solidFill>
            </c:spPr>
          </c:dPt>
          <c:dLbls>
            <c:dLbl>
              <c:idx val="4"/>
              <c:layout>
                <c:manualLayout>
                  <c:x val="3.1387755409474381E-2"/>
                  <c:y val="-8.6738996213535507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Arkusz1!$A$2:$A$12</c:f>
              <c:strCache>
                <c:ptCount val="11"/>
                <c:pt idx="0">
                  <c:v>Inne</c:v>
                </c:pt>
                <c:pt idx="1">
                  <c:v>Nieumiejętność poszukiwania pracy</c:v>
                </c:pt>
                <c:pt idx="2">
                  <c:v>Nieumiejętna autoprezentacja</c:v>
                </c:pt>
                <c:pt idx="3">
                  <c:v>Propozycje pracy poniżej kwalifikacji</c:v>
                </c:pt>
                <c:pt idx="4">
                  <c:v>Niedogodny czas pracy</c:v>
                </c:pt>
                <c:pt idx="5">
                  <c:v>Brak odpowiednich kwalifikacji</c:v>
                </c:pt>
                <c:pt idx="6">
                  <c:v>Niskie płace</c:v>
                </c:pt>
                <c:pt idx="7">
                  <c:v>Brak odpowiedniego wykształcenia</c:v>
                </c:pt>
                <c:pt idx="8">
                  <c:v>Brak doświadczenia zawodowego</c:v>
                </c:pt>
                <c:pt idx="9">
                  <c:v>Opieka nad dziećmi</c:v>
                </c:pt>
                <c:pt idx="10">
                  <c:v>Wiek</c:v>
                </c:pt>
              </c:strCache>
            </c:strRef>
          </c:cat>
          <c:val>
            <c:numRef>
              <c:f>Arkusz1!$B$2:$B$12</c:f>
              <c:numCache>
                <c:formatCode>0.0%</c:formatCode>
                <c:ptCount val="11"/>
                <c:pt idx="0">
                  <c:v>1.7999999999999999E-2</c:v>
                </c:pt>
                <c:pt idx="1">
                  <c:v>4.3000000000000003E-2</c:v>
                </c:pt>
                <c:pt idx="2">
                  <c:v>9.8000000000000101E-2</c:v>
                </c:pt>
                <c:pt idx="3">
                  <c:v>0.14100000000000001</c:v>
                </c:pt>
                <c:pt idx="4">
                  <c:v>0.14700000000000013</c:v>
                </c:pt>
                <c:pt idx="5">
                  <c:v>0.21500000000000014</c:v>
                </c:pt>
                <c:pt idx="6">
                  <c:v>0.28200000000000008</c:v>
                </c:pt>
                <c:pt idx="7">
                  <c:v>0.29400000000000026</c:v>
                </c:pt>
                <c:pt idx="8">
                  <c:v>0.38000000000000034</c:v>
                </c:pt>
                <c:pt idx="9">
                  <c:v>0.41700000000000026</c:v>
                </c:pt>
                <c:pt idx="10">
                  <c:v>0.46600000000000008</c:v>
                </c:pt>
              </c:numCache>
            </c:numRef>
          </c:val>
        </c:ser>
        <c:shape val="box"/>
        <c:axId val="90660864"/>
        <c:axId val="90662400"/>
        <c:axId val="0"/>
      </c:bar3DChart>
      <c:catAx>
        <c:axId val="90660864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90662400"/>
        <c:crosses val="autoZero"/>
        <c:auto val="1"/>
        <c:lblAlgn val="ctr"/>
        <c:lblOffset val="100"/>
      </c:catAx>
      <c:valAx>
        <c:axId val="90662400"/>
        <c:scaling>
          <c:orientation val="minMax"/>
        </c:scaling>
        <c:delete val="1"/>
        <c:axPos val="b"/>
        <c:majorGridlines/>
        <c:numFmt formatCode="0.0%" sourceLinked="1"/>
        <c:tickLblPos val="none"/>
        <c:crossAx val="906608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1.8904062013651145E-2"/>
          <c:y val="0.1106144332834005"/>
          <c:w val="0.60553916044809264"/>
          <c:h val="0.76914823730516724"/>
        </c:manualLayout>
      </c:layout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3D17A9"/>
              </a:solidFill>
            </c:spPr>
          </c:dPt>
          <c:dPt>
            <c:idx val="2"/>
            <c:spPr>
              <a:solidFill>
                <a:srgbClr val="FF7979"/>
              </a:solidFill>
            </c:spPr>
          </c:dPt>
          <c:dPt>
            <c:idx val="3"/>
            <c:spPr>
              <a:solidFill>
                <a:srgbClr val="A81893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Lbls>
            <c:dLbl>
              <c:idx val="4"/>
              <c:layout>
                <c:manualLayout>
                  <c:x val="5.6673674913805122E-2"/>
                  <c:y val="0.11341757534841325"/>
                </c:manualLayout>
              </c:layout>
              <c:showVal val="1"/>
            </c:dLbl>
            <c:dLbl>
              <c:idx val="5"/>
              <c:layout>
                <c:manualLayout>
                  <c:x val="9.0203562816083289E-3"/>
                  <c:y val="4.8114480640172753E-3"/>
                </c:manualLayout>
              </c:layout>
              <c:showVal val="1"/>
            </c:dLbl>
            <c:spPr>
              <a:noFill/>
              <a:ln cmpd="sng"/>
            </c:spPr>
            <c:txPr>
              <a:bodyPr/>
              <a:lstStyle/>
              <a:p>
                <a:pPr>
                  <a:defRPr>
                    <a:solidFill>
                      <a:srgbClr val="0C0C0C"/>
                    </a:solidFill>
                  </a:defRPr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Arkusz1!$A$2:$A$7</c:f>
              <c:strCache>
                <c:ptCount val="6"/>
                <c:pt idx="0">
                  <c:v>Niższe wynagrodzenie</c:v>
                </c:pt>
                <c:pt idx="1">
                  <c:v>Pytania o sytuację rodzinną</c:v>
                </c:pt>
                <c:pt idx="2">
                  <c:v>Dyskryminacja z powodu ciąży/posiadania dzieci</c:v>
                </c:pt>
                <c:pt idx="3">
                  <c:v>Nierówne traktowanie - preferowanie mężczyzn </c:v>
                </c:pt>
                <c:pt idx="4">
                  <c:v>Mniejsze szanse na awans zawodowy</c:v>
                </c:pt>
                <c:pt idx="5">
                  <c:v>Inne</c:v>
                </c:pt>
              </c:strCache>
            </c:strRef>
          </c:cat>
          <c:val>
            <c:numRef>
              <c:f>Arkusz1!$B$2:$B$7</c:f>
              <c:numCache>
                <c:formatCode>0.0%</c:formatCode>
                <c:ptCount val="6"/>
                <c:pt idx="0">
                  <c:v>0.30200000000000032</c:v>
                </c:pt>
                <c:pt idx="1">
                  <c:v>0.23900000000000021</c:v>
                </c:pt>
                <c:pt idx="2">
                  <c:v>0.17800000000000021</c:v>
                </c:pt>
                <c:pt idx="3">
                  <c:v>0.15700000000000039</c:v>
                </c:pt>
                <c:pt idx="4">
                  <c:v>0.10299999999999998</c:v>
                </c:pt>
                <c:pt idx="5">
                  <c:v>2.1000000000000012E-2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5244655355754124"/>
          <c:y val="3.1846888807226602E-2"/>
          <c:w val="0.43747520116812438"/>
          <c:h val="0.94987309102407613"/>
        </c:manualLayout>
      </c:layout>
      <c:txPr>
        <a:bodyPr/>
        <a:lstStyle/>
        <a:p>
          <a:pPr>
            <a:defRPr sz="1400" baseline="0"/>
          </a:pPr>
          <a:endParaRPr lang="pl-PL"/>
        </a:p>
      </c:txPr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plotArea>
      <c:layout/>
      <c:doughnut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Pt>
            <c:idx val="1"/>
            <c:spPr>
              <a:solidFill>
                <a:srgbClr val="92D050"/>
              </a:solidFill>
            </c:spPr>
          </c:dPt>
          <c:dPt>
            <c:idx val="2"/>
            <c:spPr>
              <a:solidFill>
                <a:srgbClr val="00B050"/>
              </a:solidFill>
            </c:spPr>
          </c:dPt>
          <c:dPt>
            <c:idx val="3"/>
            <c:explosion val="12"/>
            <c:spPr>
              <a:solidFill>
                <a:srgbClr val="C00000"/>
              </a:solidFill>
            </c:spPr>
          </c:dPt>
          <c:dPt>
            <c:idx val="4"/>
            <c:spPr>
              <a:solidFill>
                <a:schemeClr val="accent6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0.19596588033428394"/>
                  <c:y val="-0.15394363688095641"/>
                </c:manualLayout>
              </c:layout>
              <c:showVal val="1"/>
              <c:showCatName val="1"/>
            </c:dLbl>
            <c:dLbl>
              <c:idx val="1"/>
              <c:layout>
                <c:manualLayout>
                  <c:x val="0.18858835643776262"/>
                  <c:y val="-6.7015738411907194E-2"/>
                </c:manualLayout>
              </c:layout>
              <c:showVal val="1"/>
              <c:showCatName val="1"/>
            </c:dLbl>
            <c:dLbl>
              <c:idx val="2"/>
              <c:layout>
                <c:manualLayout>
                  <c:x val="0.18943368432314137"/>
                  <c:y val="0.16707087055597358"/>
                </c:manualLayout>
              </c:layout>
              <c:showVal val="1"/>
              <c:showCatName val="1"/>
            </c:dLbl>
            <c:dLbl>
              <c:idx val="3"/>
              <c:layout>
                <c:manualLayout>
                  <c:x val="-0.24659039942064087"/>
                  <c:y val="-0.19212855667761683"/>
                </c:manualLayout>
              </c:layout>
              <c:showVal val="1"/>
              <c:showCatName val="1"/>
            </c:dLbl>
            <c:dLbl>
              <c:idx val="4"/>
              <c:layout>
                <c:manualLayout>
                  <c:x val="-0.14207539182889176"/>
                  <c:y val="-9.086524538869882E-2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pl-PL"/>
              </a:p>
            </c:txPr>
            <c:showVal val="1"/>
            <c:showCatName val="1"/>
            <c:showLeaderLines val="1"/>
          </c:dLbls>
          <c:cat>
            <c:strRef>
              <c:f>Arkusz1!$A$2:$A$6</c:f>
              <c:strCache>
                <c:ptCount val="5"/>
                <c:pt idx="0">
                  <c:v>Tak - prowadziłam własną działalność gospodarczą</c:v>
                </c:pt>
                <c:pt idx="1">
                  <c:v>Tak - rozważałam założenie własnej działaności gospodarczej</c:v>
                </c:pt>
                <c:pt idx="2">
                  <c:v>Tak - obecnie rozważam założene działalności gospodarczej</c:v>
                </c:pt>
                <c:pt idx="3">
                  <c:v>Nie - nigdy nie rozważałam założenia własnej działalności gospodarczej</c:v>
                </c:pt>
                <c:pt idx="4">
                  <c:v>Trudno powedzieć</c:v>
                </c:pt>
              </c:strCache>
            </c:strRef>
          </c:cat>
          <c:val>
            <c:numRef>
              <c:f>Arkusz1!$B$2:$B$6</c:f>
              <c:numCache>
                <c:formatCode>0.0%</c:formatCode>
                <c:ptCount val="5"/>
                <c:pt idx="0">
                  <c:v>0.11700000000000002</c:v>
                </c:pt>
                <c:pt idx="1">
                  <c:v>0.21500000000000039</c:v>
                </c:pt>
                <c:pt idx="2">
                  <c:v>5.5000000000000014E-2</c:v>
                </c:pt>
                <c:pt idx="3">
                  <c:v>0.442</c:v>
                </c:pt>
                <c:pt idx="4">
                  <c:v>0.17200000000000001</c:v>
                </c:pt>
              </c:numCache>
            </c:numRef>
          </c:val>
        </c:ser>
        <c:firstSliceAng val="0"/>
        <c:holeSize val="50"/>
      </c:doughnutChart>
    </c:plotArea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rotY val="4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explosion val="25"/>
          <c:dPt>
            <c:idx val="1"/>
            <c:spPr>
              <a:solidFill>
                <a:schemeClr val="bg2">
                  <a:lumMod val="50000"/>
                </a:schemeClr>
              </a:solidFill>
            </c:spPr>
          </c:dPt>
          <c:dPt>
            <c:idx val="2"/>
            <c:spPr>
              <a:solidFill>
                <a:srgbClr val="FF7979"/>
              </a:solidFill>
            </c:spPr>
          </c:dPt>
          <c:dPt>
            <c:idx val="3"/>
            <c:spPr>
              <a:solidFill>
                <a:srgbClr val="00B05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l-PL" sz="1700" b="1" i="0" baseline="0" dirty="0" smtClean="0"/>
                      <a:t>P</a:t>
                    </a:r>
                    <a:r>
                      <a:rPr lang="pl-PL" sz="1200" baseline="0" dirty="0" smtClean="0"/>
                      <a:t>rodukcja </a:t>
                    </a:r>
                    <a:r>
                      <a:rPr lang="en-US" sz="1200" baseline="0" dirty="0" smtClean="0"/>
                      <a:t>4</a:t>
                    </a:r>
                    <a:r>
                      <a:rPr lang="pl-PL" sz="1200" baseline="0" dirty="0" smtClean="0"/>
                      <a:t>%</a:t>
                    </a:r>
                    <a:endParaRPr lang="en-US" sz="1200" baseline="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-0.24251345810061525"/>
                </c:manualLayout>
              </c:layout>
              <c:tx>
                <c:rich>
                  <a:bodyPr/>
                  <a:lstStyle/>
                  <a:p>
                    <a:r>
                      <a:rPr lang="pl-PL" sz="1700" b="1" i="0" baseline="0" dirty="0" smtClean="0"/>
                      <a:t>H</a:t>
                    </a:r>
                    <a:r>
                      <a:rPr lang="pl-PL" sz="1200" baseline="0" dirty="0" smtClean="0"/>
                      <a:t>andel </a:t>
                    </a:r>
                    <a:r>
                      <a:rPr lang="en-US" sz="1200" baseline="0" dirty="0" smtClean="0"/>
                      <a:t>24</a:t>
                    </a:r>
                    <a:r>
                      <a:rPr lang="pl-PL" sz="1200" baseline="0" dirty="0" smtClean="0"/>
                      <a:t>%</a:t>
                    </a:r>
                    <a:endParaRPr lang="en-US" sz="1200" baseline="0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0.10283799485242368"/>
                  <c:y val="0.13706400046459491"/>
                </c:manualLayout>
              </c:layout>
              <c:tx>
                <c:rich>
                  <a:bodyPr/>
                  <a:lstStyle/>
                  <a:p>
                    <a:r>
                      <a:rPr lang="pl-PL" sz="1700" b="1" i="0" baseline="0" dirty="0" smtClean="0"/>
                      <a:t>U</a:t>
                    </a:r>
                    <a:r>
                      <a:rPr lang="pl-PL" sz="1200" baseline="0" dirty="0" smtClean="0"/>
                      <a:t>sługi </a:t>
                    </a:r>
                    <a:r>
                      <a:rPr lang="en-US" sz="1200" baseline="0" dirty="0" smtClean="0"/>
                      <a:t>52</a:t>
                    </a:r>
                    <a:r>
                      <a:rPr lang="pl-PL" sz="1200" baseline="0" dirty="0" smtClean="0"/>
                      <a:t>%</a:t>
                    </a:r>
                    <a:endParaRPr lang="en-US" sz="1200" baseline="0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pl-PL" sz="1700" b="1" i="0" baseline="0" dirty="0" smtClean="0"/>
                      <a:t>D</a:t>
                    </a:r>
                    <a:r>
                      <a:rPr lang="pl-PL" sz="1200" baseline="0" dirty="0" smtClean="0"/>
                      <a:t>ziałalność mieszana </a:t>
                    </a:r>
                    <a:r>
                      <a:rPr lang="en-US" sz="1200" baseline="0" dirty="0" smtClean="0"/>
                      <a:t>20</a:t>
                    </a:r>
                    <a:r>
                      <a:rPr lang="pl-PL" sz="1200" baseline="0" dirty="0" smtClean="0"/>
                      <a:t>%</a:t>
                    </a:r>
                    <a:endParaRPr lang="en-US" sz="1200" baseline="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700" b="1" i="0" baseline="0"/>
                </a:pPr>
                <a:endParaRPr lang="pl-PL"/>
              </a:p>
            </c:txPr>
            <c:showVal val="1"/>
            <c:showLeaderLines val="1"/>
          </c:dLbls>
          <c:cat>
            <c:strRef>
              <c:f>Arkusz1!$A$2:$A$5</c:f>
              <c:strCache>
                <c:ptCount val="4"/>
                <c:pt idx="0">
                  <c:v>produkcja</c:v>
                </c:pt>
                <c:pt idx="1">
                  <c:v>handel</c:v>
                </c:pt>
                <c:pt idx="2">
                  <c:v>usługi</c:v>
                </c:pt>
                <c:pt idx="3">
                  <c:v>działalność mieszana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</c:v>
                </c:pt>
                <c:pt idx="1">
                  <c:v>24</c:v>
                </c:pt>
                <c:pt idx="2">
                  <c:v>52</c:v>
                </c:pt>
                <c:pt idx="3">
                  <c:v>20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10"/>
      <c:rotY val="0"/>
      <c:perspective val="20"/>
    </c:view3D>
    <c:floor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floor>
    <c:plotArea>
      <c:layout>
        <c:manualLayout>
          <c:layoutTarget val="inner"/>
          <c:xMode val="edge"/>
          <c:yMode val="edge"/>
          <c:x val="0.36564052621439191"/>
          <c:y val="9.5667752031123751E-2"/>
          <c:w val="0.5712354110238802"/>
          <c:h val="0.76800005165413066"/>
        </c:manualLayout>
      </c:layout>
      <c:bar3DChart>
        <c:barDir val="bar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pl-PL" sz="1200" b="1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rPr>
                      <a:t>100%</a:t>
                    </a:r>
                    <a:endParaRPr lang="en-US" sz="1200" b="1" baseline="0" dirty="0">
                      <a:solidFill>
                        <a:schemeClr val="tx1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5.4747728411403469E-2"/>
                  <c:y val="4.3813561552587471E-3"/>
                </c:manualLayout>
              </c:layout>
              <c:tx>
                <c:rich>
                  <a:bodyPr/>
                  <a:lstStyle/>
                  <a:p>
                    <a:r>
                      <a:rPr lang="pl-PL" sz="1200" b="1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rPr>
                      <a:t> 50%</a:t>
                    </a:r>
                    <a:endParaRPr lang="en-US" sz="1200" b="1" baseline="0" dirty="0">
                      <a:solidFill>
                        <a:schemeClr val="tx1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pl-PL" sz="1200" b="1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rPr>
                      <a:t>69%</a:t>
                    </a:r>
                    <a:endParaRPr lang="en-US" sz="1200" b="1" baseline="0" dirty="0">
                      <a:solidFill>
                        <a:schemeClr val="tx1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pl-PL" sz="1200" b="1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rPr>
                      <a:t>8</a:t>
                    </a:r>
                    <a:r>
                      <a:rPr lang="en-US" sz="1200" b="1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rPr>
                      <a:t>0</a:t>
                    </a:r>
                    <a:r>
                      <a:rPr lang="pl-PL" sz="1200" b="1" baseline="0" dirty="0" smtClean="0">
                        <a:solidFill>
                          <a:schemeClr val="tx1">
                            <a:lumMod val="50000"/>
                          </a:schemeClr>
                        </a:solidFill>
                      </a:rPr>
                      <a:t>%</a:t>
                    </a:r>
                    <a:endParaRPr lang="en-US" sz="1200" b="1" baseline="0" dirty="0">
                      <a:solidFill>
                        <a:schemeClr val="tx1">
                          <a:lumMod val="50000"/>
                        </a:schemeClr>
                      </a:solidFill>
                    </a:endParaRP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tx1">
                        <a:lumMod val="50000"/>
                      </a:schemeClr>
                    </a:solidFill>
                  </a:defRPr>
                </a:pPr>
                <a:endParaRPr lang="pl-PL"/>
              </a:p>
            </c:txPr>
            <c:showVal val="1"/>
          </c:dLbls>
          <c:cat>
            <c:strRef>
              <c:f>Arkusz1!$A$2:$A$5</c:f>
              <c:strCache>
                <c:ptCount val="4"/>
                <c:pt idx="0">
                  <c:v>produkcja</c:v>
                </c:pt>
                <c:pt idx="1">
                  <c:v>handel</c:v>
                </c:pt>
                <c:pt idx="2">
                  <c:v>usługi</c:v>
                </c:pt>
                <c:pt idx="3">
                  <c:v>działalność mieszana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100</c:v>
                </c:pt>
                <c:pt idx="1">
                  <c:v>50</c:v>
                </c:pt>
                <c:pt idx="2">
                  <c:v>69</c:v>
                </c:pt>
                <c:pt idx="3">
                  <c:v>20</c:v>
                </c:pt>
              </c:numCache>
            </c:numRef>
          </c:val>
        </c:ser>
        <c:gapWidth val="100"/>
        <c:shape val="cylinder"/>
        <c:axId val="92448256"/>
        <c:axId val="92446720"/>
        <c:axId val="0"/>
      </c:bar3DChart>
      <c:valAx>
        <c:axId val="92446720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92448256"/>
        <c:crosses val="autoZero"/>
        <c:crossBetween val="between"/>
      </c:valAx>
      <c:catAx>
        <c:axId val="92448256"/>
        <c:scaling>
          <c:orientation val="minMax"/>
        </c:scaling>
        <c:axPos val="l"/>
        <c:tickLblPos val="nextTo"/>
        <c:txPr>
          <a:bodyPr/>
          <a:lstStyle/>
          <a:p>
            <a:pPr>
              <a:defRPr sz="1200" baseline="0"/>
            </a:pPr>
            <a:endParaRPr lang="pl-PL"/>
          </a:p>
        </c:txPr>
        <c:crossAx val="92446720"/>
        <c:crosses val="autoZero"/>
        <c:auto val="1"/>
        <c:lblAlgn val="ctr"/>
        <c:lblOffset val="100"/>
      </c:cat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0.57349</cdr:x>
      <cdr:y>0.07539</cdr:y>
    </cdr:from>
    <cdr:to>
      <cdr:x>0.66535</cdr:x>
      <cdr:y>0.10555</cdr:y>
    </cdr:to>
    <cdr:sp macro="" textlink="">
      <cdr:nvSpPr>
        <cdr:cNvPr id="3" name="Łącznik łamany 2"/>
        <cdr:cNvSpPr/>
      </cdr:nvSpPr>
      <cdr:spPr>
        <a:xfrm xmlns:a="http://schemas.openxmlformats.org/drawingml/2006/main" flipV="1">
          <a:off x="4459936" y="357190"/>
          <a:ext cx="714380" cy="142876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 w="19050">
          <a:solidFill>
            <a:srgbClr val="0C0C0C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0.67453</cdr:x>
      <cdr:y>0.31665</cdr:y>
    </cdr:from>
    <cdr:to>
      <cdr:x>0.77558</cdr:x>
      <cdr:y>0.40712</cdr:y>
    </cdr:to>
    <cdr:sp macro="" textlink="">
      <cdr:nvSpPr>
        <cdr:cNvPr id="4" name="Łącznik łamany 3"/>
        <cdr:cNvSpPr/>
      </cdr:nvSpPr>
      <cdr:spPr>
        <a:xfrm xmlns:a="http://schemas.openxmlformats.org/drawingml/2006/main" flipV="1">
          <a:off x="5245754" y="1500198"/>
          <a:ext cx="785818" cy="428628"/>
        </a:xfrm>
        <a:prstGeom xmlns:a="http://schemas.openxmlformats.org/drawingml/2006/main" prst="bentConnector3">
          <a:avLst>
            <a:gd name="adj1" fmla="val 50000"/>
          </a:avLst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0C0C0C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3F3F3F"/>
              </a:solidFill>
              <a:latin typeface="Calibri"/>
            </a:defRPr>
          </a:lvl1pPr>
          <a:lvl2pPr marL="457200" indent="0">
            <a:defRPr sz="1100">
              <a:solidFill>
                <a:srgbClr val="3F3F3F"/>
              </a:solidFill>
              <a:latin typeface="Calibri"/>
            </a:defRPr>
          </a:lvl2pPr>
          <a:lvl3pPr marL="914400" indent="0">
            <a:defRPr sz="1100">
              <a:solidFill>
                <a:srgbClr val="3F3F3F"/>
              </a:solidFill>
              <a:latin typeface="Calibri"/>
            </a:defRPr>
          </a:lvl3pPr>
          <a:lvl4pPr marL="1371600" indent="0">
            <a:defRPr sz="1100">
              <a:solidFill>
                <a:srgbClr val="3F3F3F"/>
              </a:solidFill>
              <a:latin typeface="Calibri"/>
            </a:defRPr>
          </a:lvl4pPr>
          <a:lvl5pPr marL="1828800" indent="0">
            <a:defRPr sz="1100">
              <a:solidFill>
                <a:srgbClr val="3F3F3F"/>
              </a:solidFill>
              <a:latin typeface="Calibri"/>
            </a:defRPr>
          </a:lvl5pPr>
          <a:lvl6pPr marL="2286000" indent="0">
            <a:defRPr sz="1100">
              <a:solidFill>
                <a:srgbClr val="3F3F3F"/>
              </a:solidFill>
              <a:latin typeface="Calibri"/>
            </a:defRPr>
          </a:lvl6pPr>
          <a:lvl7pPr marL="2743200" indent="0">
            <a:defRPr sz="1100">
              <a:solidFill>
                <a:srgbClr val="3F3F3F"/>
              </a:solidFill>
              <a:latin typeface="Calibri"/>
            </a:defRPr>
          </a:lvl7pPr>
          <a:lvl8pPr marL="3200400" indent="0">
            <a:defRPr sz="1100">
              <a:solidFill>
                <a:srgbClr val="3F3F3F"/>
              </a:solidFill>
              <a:latin typeface="Calibri"/>
            </a:defRPr>
          </a:lvl8pPr>
          <a:lvl9pPr marL="3657600" indent="0">
            <a:defRPr sz="1100">
              <a:solidFill>
                <a:srgbClr val="3F3F3F"/>
              </a:solidFill>
              <a:latin typeface="Calibri"/>
            </a:defRPr>
          </a:lvl9pPr>
        </a:lstStyle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0.66535</cdr:x>
      <cdr:y>0.76901</cdr:y>
    </cdr:from>
    <cdr:to>
      <cdr:x>0.76639</cdr:x>
      <cdr:y>0.79917</cdr:y>
    </cdr:to>
    <cdr:sp macro="" textlink="">
      <cdr:nvSpPr>
        <cdr:cNvPr id="5" name="Łącznik łamany 4"/>
        <cdr:cNvSpPr/>
      </cdr:nvSpPr>
      <cdr:spPr>
        <a:xfrm xmlns:a="http://schemas.openxmlformats.org/drawingml/2006/main" flipV="1">
          <a:off x="5174316" y="3643338"/>
          <a:ext cx="785818" cy="142876"/>
        </a:xfrm>
        <a:prstGeom xmlns:a="http://schemas.openxmlformats.org/drawingml/2006/main" prst="bentConnector3">
          <a:avLst>
            <a:gd name="adj1" fmla="val 50000"/>
          </a:avLst>
        </a:prstGeom>
        <a:noFill xmlns:a="http://schemas.openxmlformats.org/drawingml/2006/main"/>
        <a:ln xmlns:a="http://schemas.openxmlformats.org/drawingml/2006/main" w="19050" cap="flat" cmpd="sng" algn="ctr">
          <a:solidFill>
            <a:srgbClr val="0C0C0C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rgbClr val="3F3F3F"/>
              </a:solidFill>
              <a:latin typeface="Calibri"/>
            </a:defRPr>
          </a:lvl1pPr>
          <a:lvl2pPr marL="457200" indent="0">
            <a:defRPr sz="1100">
              <a:solidFill>
                <a:srgbClr val="3F3F3F"/>
              </a:solidFill>
              <a:latin typeface="Calibri"/>
            </a:defRPr>
          </a:lvl2pPr>
          <a:lvl3pPr marL="914400" indent="0">
            <a:defRPr sz="1100">
              <a:solidFill>
                <a:srgbClr val="3F3F3F"/>
              </a:solidFill>
              <a:latin typeface="Calibri"/>
            </a:defRPr>
          </a:lvl3pPr>
          <a:lvl4pPr marL="1371600" indent="0">
            <a:defRPr sz="1100">
              <a:solidFill>
                <a:srgbClr val="3F3F3F"/>
              </a:solidFill>
              <a:latin typeface="Calibri"/>
            </a:defRPr>
          </a:lvl4pPr>
          <a:lvl5pPr marL="1828800" indent="0">
            <a:defRPr sz="1100">
              <a:solidFill>
                <a:srgbClr val="3F3F3F"/>
              </a:solidFill>
              <a:latin typeface="Calibri"/>
            </a:defRPr>
          </a:lvl5pPr>
          <a:lvl6pPr marL="2286000" indent="0">
            <a:defRPr sz="1100">
              <a:solidFill>
                <a:srgbClr val="3F3F3F"/>
              </a:solidFill>
              <a:latin typeface="Calibri"/>
            </a:defRPr>
          </a:lvl6pPr>
          <a:lvl7pPr marL="2743200" indent="0">
            <a:defRPr sz="1100">
              <a:solidFill>
                <a:srgbClr val="3F3F3F"/>
              </a:solidFill>
              <a:latin typeface="Calibri"/>
            </a:defRPr>
          </a:lvl7pPr>
          <a:lvl8pPr marL="3200400" indent="0">
            <a:defRPr sz="1100">
              <a:solidFill>
                <a:srgbClr val="3F3F3F"/>
              </a:solidFill>
              <a:latin typeface="Calibri"/>
            </a:defRPr>
          </a:lvl8pPr>
          <a:lvl9pPr marL="3657600" indent="0">
            <a:defRPr sz="1100">
              <a:solidFill>
                <a:srgbClr val="3F3F3F"/>
              </a:solidFill>
              <a:latin typeface="Calibri"/>
            </a:defRPr>
          </a:lvl9pPr>
        </a:lstStyle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0.18768</cdr:x>
      <cdr:y>0.61822</cdr:y>
    </cdr:from>
    <cdr:to>
      <cdr:x>0.26116</cdr:x>
      <cdr:y>0.67854</cdr:y>
    </cdr:to>
    <cdr:sp macro="" textlink="">
      <cdr:nvSpPr>
        <cdr:cNvPr id="7" name="Łącznik łamany 6"/>
        <cdr:cNvSpPr/>
      </cdr:nvSpPr>
      <cdr:spPr>
        <a:xfrm xmlns:a="http://schemas.openxmlformats.org/drawingml/2006/main">
          <a:off x="1459540" y="2928958"/>
          <a:ext cx="571504" cy="285752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 w="31750">
          <a:solidFill>
            <a:schemeClr val="tx1"/>
          </a:solidFill>
          <a:headEnd type="arrow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pl-PL"/>
        </a:p>
      </cdr:txBody>
    </cdr:sp>
  </cdr:relSizeAnchor>
  <cdr:relSizeAnchor xmlns:cdr="http://schemas.openxmlformats.org/drawingml/2006/chartDrawing">
    <cdr:from>
      <cdr:x>0.30709</cdr:x>
      <cdr:y>0.18094</cdr:y>
    </cdr:from>
    <cdr:to>
      <cdr:x>0.34384</cdr:x>
      <cdr:y>0.2111</cdr:y>
    </cdr:to>
    <cdr:sp macro="" textlink="">
      <cdr:nvSpPr>
        <cdr:cNvPr id="9" name="Łącznik prosty ze strzałką 8"/>
        <cdr:cNvSpPr/>
      </cdr:nvSpPr>
      <cdr:spPr>
        <a:xfrm xmlns:a="http://schemas.openxmlformats.org/drawingml/2006/main">
          <a:off x="2388234" y="857256"/>
          <a:ext cx="285752" cy="142876"/>
        </a:xfrm>
        <a:prstGeom xmlns:a="http://schemas.openxmlformats.org/drawingml/2006/main" prst="straightConnector1">
          <a:avLst/>
        </a:prstGeom>
        <a:ln xmlns:a="http://schemas.openxmlformats.org/drawingml/2006/main" w="22225">
          <a:solidFill>
            <a:srgbClr val="0C0C0C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087C2-D4B8-44EC-B4C0-4030521E9264}" type="datetimeFigureOut">
              <a:rPr lang="pl-PL" smtClean="0"/>
              <a:pPr/>
              <a:t>2014-05-21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81F8F-4FF3-4E19-BC09-91D832D1FAB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A13B4-1FAA-4E1E-84BE-5A0A57AB887F}" type="datetimeFigureOut">
              <a:rPr lang="pl-PL" smtClean="0"/>
              <a:pPr/>
              <a:t>2014-05-21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B525F-738B-42F5-BCE6-BEC70B99F8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53988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B525F-738B-42F5-BCE6-BEC70B99F896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B525F-738B-42F5-BCE6-BEC70B99F896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Co 3</a:t>
            </a:r>
            <a:r>
              <a:rPr lang="pl-PL" baseline="0" dirty="0" smtClean="0"/>
              <a:t> kobieta wskazała redukcję etatów jako główną przyczynę, a co 6 urlop macierzyński/wychowawczy</a:t>
            </a:r>
          </a:p>
          <a:p>
            <a:r>
              <a:rPr lang="pl-PL" baseline="0" dirty="0" smtClean="0"/>
              <a:t>Jako drugą przyczynę aż 26% pań (co trzecia )wskazało urlop. Max 3 odpowiedzi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B525F-738B-42F5-BCE6-BEC70B99F896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B525F-738B-42F5-BCE6-BEC70B99F896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DB525F-738B-42F5-BCE6-BEC70B99F896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AE8-C4E1-43C5-ABF6-D194BC3D3FDE}" type="datetimeFigureOut">
              <a:rPr lang="pl-PL" smtClean="0"/>
              <a:pPr/>
              <a:t>2014-05-21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9978-EC31-495D-955A-A151257339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06303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AE8-C4E1-43C5-ABF6-D194BC3D3FDE}" type="datetimeFigureOut">
              <a:rPr lang="pl-PL" smtClean="0"/>
              <a:pPr/>
              <a:t>2014-05-21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9978-EC31-495D-955A-A151257339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14137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AE8-C4E1-43C5-ABF6-D194BC3D3FDE}" type="datetimeFigureOut">
              <a:rPr lang="pl-PL" smtClean="0"/>
              <a:pPr/>
              <a:t>2014-05-21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9978-EC31-495D-955A-A151257339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4264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AE8-C4E1-43C5-ABF6-D194BC3D3FDE}" type="datetimeFigureOut">
              <a:rPr lang="pl-PL" smtClean="0"/>
              <a:pPr/>
              <a:t>2014-05-21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9978-EC31-495D-955A-A151257339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564350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AE8-C4E1-43C5-ABF6-D194BC3D3FDE}" type="datetimeFigureOut">
              <a:rPr lang="pl-PL" smtClean="0"/>
              <a:pPr/>
              <a:t>2014-05-21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9978-EC31-495D-955A-A151257339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573196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AE8-C4E1-43C5-ABF6-D194BC3D3FDE}" type="datetimeFigureOut">
              <a:rPr lang="pl-PL" smtClean="0"/>
              <a:pPr/>
              <a:t>2014-05-21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9978-EC31-495D-955A-A151257339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49665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AE8-C4E1-43C5-ABF6-D194BC3D3FDE}" type="datetimeFigureOut">
              <a:rPr lang="pl-PL" smtClean="0"/>
              <a:pPr/>
              <a:t>2014-05-21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9978-EC31-495D-955A-A151257339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21376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AE8-C4E1-43C5-ABF6-D194BC3D3FDE}" type="datetimeFigureOut">
              <a:rPr lang="pl-PL" smtClean="0"/>
              <a:pPr/>
              <a:t>2014-05-21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9978-EC31-495D-955A-A151257339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95005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AE8-C4E1-43C5-ABF6-D194BC3D3FDE}" type="datetimeFigureOut">
              <a:rPr lang="pl-PL" smtClean="0"/>
              <a:pPr/>
              <a:t>2014-05-21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9978-EC31-495D-955A-A151257339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6775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AE8-C4E1-43C5-ABF6-D194BC3D3FDE}" type="datetimeFigureOut">
              <a:rPr lang="pl-PL" smtClean="0"/>
              <a:pPr/>
              <a:t>2014-05-21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9978-EC31-495D-955A-A151257339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863273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3AE8-C4E1-43C5-ABF6-D194BC3D3FDE}" type="datetimeFigureOut">
              <a:rPr lang="pl-PL" smtClean="0"/>
              <a:pPr/>
              <a:t>2014-05-21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69978-EC31-495D-955A-A151257339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14361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bg1">
                <a:lumMod val="40000"/>
                <a:lumOff val="60000"/>
              </a:schemeClr>
            </a:gs>
            <a:gs pos="0">
              <a:schemeClr val="bg2">
                <a:lumMod val="20000"/>
                <a:lumOff val="80000"/>
              </a:schemeClr>
            </a:gs>
            <a:gs pos="50000">
              <a:schemeClr val="bg1">
                <a:lumMod val="60000"/>
                <a:lumOff val="40000"/>
              </a:schemeClr>
            </a:gs>
            <a:gs pos="84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B3AE8-C4E1-43C5-ABF6-D194BC3D3FDE}" type="datetimeFigureOut">
              <a:rPr lang="pl-PL" smtClean="0"/>
              <a:pPr/>
              <a:t>2014-05-21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869978-EC31-495D-955A-A151257339B3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75672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Arkusz_programu_Microsoft_Office_Excel_97_20034.xls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Arkusz_programu_Microsoft_Office_Excel_97_2003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Arkusz_programu_Microsoft_Office_Excel_97_20032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Arkusz_programu_Microsoft_Office_Excel_97_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2204864"/>
            <a:ext cx="9144000" cy="2088231"/>
          </a:xfrm>
        </p:spPr>
        <p:txBody>
          <a:bodyPr>
            <a:noAutofit/>
          </a:bodyPr>
          <a:lstStyle/>
          <a:p>
            <a:r>
              <a:rPr lang="pl-PL" sz="3200" b="1" dirty="0">
                <a:latin typeface="Arial" pitchFamily="34" charset="0"/>
                <a:cs typeface="Arial" pitchFamily="34" charset="0"/>
              </a:rPr>
              <a:t>Sytuacja bezrobotnych kobiet </a:t>
            </a:r>
            <a:r>
              <a:rPr lang="pl-PL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3200" b="1" dirty="0" smtClean="0">
                <a:latin typeface="Arial" pitchFamily="34" charset="0"/>
                <a:cs typeface="Arial" pitchFamily="34" charset="0"/>
              </a:rPr>
            </a:b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pl-PL" sz="3200" b="1" dirty="0">
                <a:latin typeface="Arial" pitchFamily="34" charset="0"/>
                <a:cs typeface="Arial" pitchFamily="34" charset="0"/>
              </a:rPr>
              <a:t>lokalnym rynku pracy </a:t>
            </a:r>
            <a:r>
              <a:rPr lang="pl-PL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3200" b="1" dirty="0" smtClean="0">
                <a:latin typeface="Arial" pitchFamily="34" charset="0"/>
                <a:cs typeface="Arial" pitchFamily="34" charset="0"/>
              </a:rPr>
            </a:b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sz="3200" b="1" dirty="0">
                <a:latin typeface="Arial" pitchFamily="34" charset="0"/>
                <a:cs typeface="Arial" pitchFamily="34" charset="0"/>
              </a:rPr>
              <a:t>obszarze działania </a:t>
            </a: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Filii WUP </a:t>
            </a:r>
            <a:br>
              <a:rPr lang="pl-PL" sz="3200" b="1" dirty="0" smtClean="0">
                <a:latin typeface="Arial" pitchFamily="34" charset="0"/>
                <a:cs typeface="Arial" pitchFamily="34" charset="0"/>
              </a:rPr>
            </a:br>
            <a:r>
              <a:rPr lang="pl-PL" sz="3200" b="1" dirty="0" smtClean="0">
                <a:latin typeface="Arial" pitchFamily="34" charset="0"/>
                <a:cs typeface="Arial" pitchFamily="34" charset="0"/>
              </a:rPr>
              <a:t>w </a:t>
            </a:r>
            <a:r>
              <a:rPr lang="pl-PL" sz="3200" b="1" dirty="0">
                <a:latin typeface="Arial" pitchFamily="34" charset="0"/>
                <a:cs typeface="Arial" pitchFamily="34" charset="0"/>
              </a:rPr>
              <a:t>Bielsku – Białej</a:t>
            </a:r>
            <a:r>
              <a:rPr lang="pl-PL" sz="3200" dirty="0">
                <a:latin typeface="Arial" pitchFamily="34" charset="0"/>
                <a:cs typeface="Arial" pitchFamily="34" charset="0"/>
              </a:rPr>
              <a:t/>
            </a:r>
            <a:br>
              <a:rPr lang="pl-PL" sz="3200" dirty="0">
                <a:latin typeface="Arial" pitchFamily="34" charset="0"/>
                <a:cs typeface="Arial" pitchFamily="34" charset="0"/>
              </a:rPr>
            </a:br>
            <a:r>
              <a:rPr lang="pl-PL" sz="2000" b="1" i="1" dirty="0">
                <a:latin typeface="Arial" pitchFamily="34" charset="0"/>
                <a:cs typeface="Arial" pitchFamily="34" charset="0"/>
              </a:rPr>
              <a:t>Raport z badań sondażowych</a:t>
            </a:r>
            <a:endParaRPr lang="pl-PL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5733256"/>
            <a:ext cx="9144000" cy="792088"/>
          </a:xfrm>
        </p:spPr>
        <p:txBody>
          <a:bodyPr>
            <a:normAutofit fontScale="85000" lnSpcReduction="20000"/>
          </a:bodyPr>
          <a:lstStyle/>
          <a:p>
            <a:r>
              <a:rPr lang="pl-PL" sz="19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Wojewódzki Urząd </a:t>
            </a:r>
            <a:r>
              <a:rPr lang="pl-PL" sz="19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Pracy w Katowicach</a:t>
            </a:r>
          </a:p>
          <a:p>
            <a:r>
              <a:rPr lang="pl-PL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Filia w Bielsku-Białej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Obserwatorium Rynku Pracy</a:t>
            </a:r>
            <a:endParaRPr lang="pl-PL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98163"/>
            <a:ext cx="1571625" cy="1382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404664"/>
            <a:ext cx="109537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3092" y="0"/>
            <a:ext cx="91440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Aktywność na rynku pracy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676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Czynniki skłaniające do poszukiwania pracy</a:t>
            </a:r>
            <a:endParaRPr lang="pl-PL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68601"/>
              </p:ext>
            </p:extLst>
          </p:nvPr>
        </p:nvGraphicFramePr>
        <p:xfrm>
          <a:off x="395536" y="1988840"/>
          <a:ext cx="8424936" cy="4320480"/>
        </p:xfrm>
        <a:graphic>
          <a:graphicData uri="http://schemas.openxmlformats.org/drawingml/2006/table">
            <a:tbl>
              <a:tblPr/>
              <a:tblGrid>
                <a:gridCol w="5157276"/>
                <a:gridCol w="1379818"/>
                <a:gridCol w="1008973"/>
                <a:gridCol w="878869"/>
              </a:tblGrid>
              <a:tr h="1440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Pytanie. </a:t>
                      </a:r>
                      <a:endParaRPr lang="pl-PL" sz="12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Jakie </a:t>
                      </a: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są główne czynniki skłaniające Panią do poszukiwania </a:t>
                      </a:r>
                      <a:r>
                        <a:rPr lang="pl-PL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pracy?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</a:t>
                      </a: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max 2 odpowiedzi)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Liczba odpowiedzi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N=163 respondentki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Wskaźnik struktury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Frakcja populacji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Chęć poprawy sytuacji finansowej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130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48,1%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79,8%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Chęć usamodzielnienia się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43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15,9%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26,4%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Chęć kontaktu z innymi ludźmi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13,0%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21,5%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Rozwój ambicji zawodowych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12,2%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20,2%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Chęć powrotu na rynek pracy po urodzeniu dziecka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27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10,0%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16,6%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Inne 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0,7%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1,2%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14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Razem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270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100,0%</a:t>
                      </a:r>
                      <a:endParaRPr lang="pl-PL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  <a:endParaRPr lang="pl-PL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16412" y="25121"/>
            <a:ext cx="9144000" cy="1143000"/>
          </a:xfrm>
        </p:spPr>
        <p:txBody>
          <a:bodyPr/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Aktywność na rynku pracy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0623" y="1196752"/>
            <a:ext cx="9144000" cy="67667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pl-PL" sz="2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Częstotliwość podejmowania działań zmierzających do znalezienia pracy</a:t>
            </a:r>
            <a:r>
              <a:rPr lang="pl-PL" dirty="0" smtClean="0">
                <a:solidFill>
                  <a:schemeClr val="tx2"/>
                </a:solidFill>
              </a:rPr>
              <a:t> 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49153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936941593"/>
              </p:ext>
            </p:extLst>
          </p:nvPr>
        </p:nvGraphicFramePr>
        <p:xfrm>
          <a:off x="-1044624" y="2564904"/>
          <a:ext cx="5472608" cy="3168352"/>
        </p:xfrm>
        <a:graphic>
          <a:graphicData uri="http://schemas.openxmlformats.org/presentationml/2006/ole">
            <p:oleObj spid="_x0000_s49167" name="Worksheet" r:id="rId4" imgW="6791376" imgH="2124143" progId="Excel.Sheet.8">
              <p:embed/>
            </p:oleObj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323528" y="2492896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Jak często szuka Pani pracy?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8335986"/>
              </p:ext>
            </p:extLst>
          </p:nvPr>
        </p:nvGraphicFramePr>
        <p:xfrm>
          <a:off x="3579765" y="1916832"/>
          <a:ext cx="5400600" cy="4387890"/>
        </p:xfrm>
        <a:graphic>
          <a:graphicData uri="http://schemas.openxmlformats.org/drawingml/2006/table">
            <a:tbl>
              <a:tblPr/>
              <a:tblGrid>
                <a:gridCol w="2939384"/>
                <a:gridCol w="1102269"/>
                <a:gridCol w="786732"/>
                <a:gridCol w="572215"/>
              </a:tblGrid>
              <a:tr h="8268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Pytanie. W jaki sposób przeważnie szuka Pani pracy?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(możliwość wskazania dowolnej liczy odpowiedzi)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Liczba odpowiedzi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N=163 respondentki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Wskaźnik struktury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Frakcja populacji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8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Przeglądając Internet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124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19,30%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76,1%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Poprzez powiatowy urząd pracy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113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17,60%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69,3%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Poprzez rodzinę lub znajomych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110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17,20%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67,5%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Wysyłając moje CV do wybranych firm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85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13,30%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52,1%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Przeglądając ogłoszenia w gazetach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73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11,40%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44,8%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Chodząc osobiście do firm/zakładów pracy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57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8,90%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35,0%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Czytając ogłoszenia na słupach/w sklepach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45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7,00%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27,6%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Poprzez targi pracy, spotkania z pracodawcami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2,50%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9,8%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Dając własne ogłoszenia w gazetach lub Internecie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1,20%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4,9%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Przez prywatne agencje pośrednictwa pracy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1,10%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4,3%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Chwilowo nie szukam pracy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0,50%</a:t>
                      </a:r>
                      <a:endParaRPr lang="pl-PL" sz="10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1,8%</a:t>
                      </a:r>
                      <a:endParaRPr lang="pl-PL" sz="10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497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Razem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641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70" y="0"/>
            <a:ext cx="91440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Aktywność na rynku pracy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-36004" y="1412776"/>
            <a:ext cx="9144000" cy="67667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Wiek bezrobotnych, a częstotliwość działań w celu znalezienia pracy</a:t>
            </a:r>
            <a:endParaRPr lang="pl-PL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51520" y="223622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rgbClr val="3D17A9"/>
                </a:solidFill>
                <a:latin typeface="Arial" pitchFamily="34" charset="0"/>
                <a:cs typeface="Arial" pitchFamily="34" charset="0"/>
              </a:rPr>
              <a:t>Jak często szuka Pani pracy?</a:t>
            </a:r>
            <a:endParaRPr lang="pl-PL" dirty="0">
              <a:solidFill>
                <a:srgbClr val="3D17A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50177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30561915"/>
              </p:ext>
            </p:extLst>
          </p:nvPr>
        </p:nvGraphicFramePr>
        <p:xfrm>
          <a:off x="323850" y="2919413"/>
          <a:ext cx="8640763" cy="3389907"/>
        </p:xfrm>
        <a:graphic>
          <a:graphicData uri="http://schemas.openxmlformats.org/presentationml/2006/ole">
            <p:oleObj spid="_x0000_s50190" name="Arkusz" r:id="rId3" imgW="5943558" imgH="220967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5121"/>
            <a:ext cx="9144000" cy="1143000"/>
          </a:xfrm>
        </p:spPr>
        <p:txBody>
          <a:bodyPr/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Aktywność na rynku pracy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604664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Dotychczasowa aktywizacja zawodowa z wykorzystaniem oferty powiatowego urzędu pracy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1835532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rgbClr val="3D17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jakich form pomocy oferowanych bezrobotnym korzystała Pani dotychczas?</a:t>
            </a:r>
            <a:endParaRPr lang="pl-PL" dirty="0">
              <a:solidFill>
                <a:srgbClr val="3D17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4696377"/>
              </p:ext>
            </p:extLst>
          </p:nvPr>
        </p:nvGraphicFramePr>
        <p:xfrm>
          <a:off x="323527" y="2420893"/>
          <a:ext cx="8496945" cy="4032442"/>
        </p:xfrm>
        <a:graphic>
          <a:graphicData uri="http://schemas.openxmlformats.org/drawingml/2006/table">
            <a:tbl>
              <a:tblPr/>
              <a:tblGrid>
                <a:gridCol w="5411679"/>
                <a:gridCol w="1284696"/>
                <a:gridCol w="900285"/>
                <a:gridCol w="900285"/>
              </a:tblGrid>
              <a:tr h="10527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Pytanie. </a:t>
                      </a:r>
                      <a:endParaRPr lang="pl-PL" sz="1200" dirty="0" smtClean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 </a:t>
                      </a: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jakich form pomocy oferowanych bezrobotnym korzystała Pani dotychczas?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Liczba odpowiedzi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N=122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respondentki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Wskaźnik struktury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Frakcja populacji 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97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Doradztwo zawodowe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70</a:t>
                      </a:r>
                      <a:endParaRPr lang="pl-PL" sz="1200" baseline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33,2%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57,4%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Kursy i szkolenia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54</a:t>
                      </a:r>
                      <a:endParaRPr lang="pl-PL" sz="1200" baseline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25,6%</a:t>
                      </a:r>
                      <a:endParaRPr lang="pl-PL" sz="1200" baseline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44,3%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Udział w zajęciach klubu pracy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</a:t>
                      </a:r>
                      <a:endParaRPr lang="pl-PL" sz="1200" baseline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16,6%</a:t>
                      </a:r>
                      <a:endParaRPr lang="pl-PL" sz="1200" baseline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28,7%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Staże dla bezrobotnych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</a:t>
                      </a:r>
                      <a:endParaRPr lang="pl-PL" sz="1200" baseline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14,2%</a:t>
                      </a:r>
                      <a:endParaRPr lang="pl-PL" sz="1200" baseline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24,6%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Prace interwencyjne lub roboty publiczne 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</a:t>
                      </a:r>
                      <a:endParaRPr lang="pl-PL" sz="1200" baseline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4,7%</a:t>
                      </a:r>
                      <a:endParaRPr lang="pl-PL" sz="1200" baseline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8,2%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Prace społecznie użyteczne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</a:t>
                      </a:r>
                      <a:endParaRPr lang="pl-PL" sz="1200" baseline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2,4%</a:t>
                      </a:r>
                      <a:endParaRPr lang="pl-PL" sz="1200" baseline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4,1%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Przygotowanie zawodowe dorosłych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1,9%</a:t>
                      </a:r>
                      <a:endParaRPr lang="pl-PL" sz="1200" baseline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3,3%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Dotacja/pożyczka na rozpoczęcie działalności gospodarczej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0,9%</a:t>
                      </a:r>
                      <a:endParaRPr lang="pl-PL" sz="1200" baseline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1,6%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Inne 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0,5%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aseline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0,8%</a:t>
                      </a:r>
                      <a:endParaRPr lang="pl-PL" sz="1200" baseline="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78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Razem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211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004" y="11266"/>
            <a:ext cx="9144000" cy="922114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Samoocena własnych kwalifikacji i umiejętności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93204" y="1052736"/>
            <a:ext cx="8229600" cy="1180727"/>
          </a:xfrm>
        </p:spPr>
        <p:txBody>
          <a:bodyPr>
            <a:normAutofit lnSpcReduction="10000"/>
          </a:bodyPr>
          <a:lstStyle/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wysokie				-	6,1%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ystarczające aby znaleźć pracę		-	62,6%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ie wystarczające do znalezienia pracy	-	14,1%</a:t>
            </a:r>
          </a:p>
          <a:p>
            <a:r>
              <a:rPr lang="pl-PL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iskie					-	17,2%</a:t>
            </a:r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0" y="221004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solidFill>
                  <a:srgbClr val="3D17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Cechy lub umiejętności wskazywane przez respondentki jako ich atuty na rynku pracy.</a:t>
            </a:r>
            <a:endParaRPr lang="pl-PL" sz="1600" dirty="0">
              <a:solidFill>
                <a:srgbClr val="3D17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74796756"/>
              </p:ext>
            </p:extLst>
          </p:nvPr>
        </p:nvGraphicFramePr>
        <p:xfrm>
          <a:off x="431540" y="2603378"/>
          <a:ext cx="8280920" cy="3957693"/>
        </p:xfrm>
        <a:graphic>
          <a:graphicData uri="http://schemas.openxmlformats.org/drawingml/2006/table">
            <a:tbl>
              <a:tblPr/>
              <a:tblGrid>
                <a:gridCol w="4529525"/>
                <a:gridCol w="1676387"/>
                <a:gridCol w="1037504"/>
                <a:gridCol w="1037504"/>
              </a:tblGrid>
              <a:tr h="5371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Pytanie. </a:t>
                      </a:r>
                      <a:endParaRPr lang="pl-PL" sz="1100" dirty="0" smtClean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 smtClean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Proszę </a:t>
                      </a:r>
                      <a:r>
                        <a:rPr lang="pl-PL" sz="11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podać maksymalnie cztery cechy lub umiejętności, które uważa Pani za swoje atuty jako pracownika lub potencjalnego pracownika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Liczba odpowiedzi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N=163 respondentki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Wskaźnik struktury 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Frakcja populacji 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Umiejętność pracy w zespole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94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13,70%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57,7%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Komunikatywność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86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12,60%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52,8%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Odpowiedzialność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83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12,10%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50,9%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Uczciwość, lojalność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70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10,20%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42,9%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Prawo jazdy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57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8,30%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35,0%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Samodzielność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49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7,20%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30,1%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Umiejętność obsługi komputera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45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6,60%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27,6%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Umiejętność obsługi kasy fiskalnej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42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6,10%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25,8%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Dyspozycyjność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41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6,00%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25,2%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Kreatywność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31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4,50%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19,0%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Dysponowanie własnym samochodem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3,20%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13,5%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Znajomość języków obcych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2,90%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12,3%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Umiejętność obsługi urządzeń biurowych 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20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2,90%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12,3%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Wiedza specjalistyczna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15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2,20%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9,2%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90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Umiejętność negocjacji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9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1,30%</a:t>
                      </a:r>
                      <a:endParaRPr lang="pl-PL" sz="12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5,5%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Razem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684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100,0%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X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3" y="0"/>
            <a:ext cx="91440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Ocena skuteczności aktywnych form przeciwdziałania bezrobociu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18410865"/>
              </p:ext>
            </p:extLst>
          </p:nvPr>
        </p:nvGraphicFramePr>
        <p:xfrm>
          <a:off x="215516" y="1700808"/>
          <a:ext cx="871296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/>
          <p:cNvSpPr txBox="1"/>
          <p:nvPr/>
        </p:nvSpPr>
        <p:spPr>
          <a:xfrm>
            <a:off x="0" y="1206624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dirty="0" smtClean="0">
                <a:solidFill>
                  <a:srgbClr val="3D17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Które z wymienionych form pomocy zalicza Pani do najbardziej przydatnych w znalezieniu pracy?</a:t>
            </a:r>
            <a:endParaRPr lang="pl-PL" sz="1600" dirty="0">
              <a:solidFill>
                <a:srgbClr val="3D17A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Potrzeby szkoleniowe bezrobotnych kobiet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Zakres szkoleń w których chciałyby uczestniczyć bezrobotne kobiety</a:t>
            </a:r>
          </a:p>
          <a:p>
            <a:pPr>
              <a:buNone/>
            </a:pPr>
            <a:endParaRPr lang="pl-PL" dirty="0"/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2302547140"/>
              </p:ext>
            </p:extLst>
          </p:nvPr>
        </p:nvGraphicFramePr>
        <p:xfrm>
          <a:off x="251520" y="1916832"/>
          <a:ext cx="856895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266"/>
            <a:ext cx="9144000" cy="1329502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Problemy związane z nierównym traktowaniem kobiet </a:t>
            </a:r>
            <a:b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mężczyzn na lokalnym rynku pracy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7887" y="1412776"/>
            <a:ext cx="9144000" cy="6046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Jak Pani myśli, co przeszkadza kobietom w znalezieniu pracy?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1606326494"/>
              </p:ext>
            </p:extLst>
          </p:nvPr>
        </p:nvGraphicFramePr>
        <p:xfrm>
          <a:off x="323528" y="2204864"/>
          <a:ext cx="849694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5121"/>
            <a:ext cx="91440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Problemy związane z nierównym traktowaniem kobiet </a:t>
            </a:r>
            <a:b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 mężczyzn na lokalnym rynku pracy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412777"/>
            <a:ext cx="9144000" cy="1800199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Czy uważa Pani, że kobiety poszukujące pracy są gorzej traktowane niż</a:t>
            </a:r>
          </a:p>
          <a:p>
            <a:pPr>
              <a:buNone/>
            </a:pPr>
            <a:r>
              <a:rPr lang="pl-PL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mężczyźni?</a:t>
            </a:r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Tak		-	55,9%</a:t>
            </a:r>
          </a:p>
          <a:p>
            <a:pPr>
              <a:buFont typeface="Wingdings" pitchFamily="2" charset="2"/>
              <a:buChar char="Ø"/>
            </a:pPr>
            <a:r>
              <a:rPr lang="pl-PL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Nie		-	44,1%</a:t>
            </a: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24974" y="333238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latin typeface="Arial" pitchFamily="34" charset="0"/>
                <a:cs typeface="Arial" pitchFamily="34" charset="0"/>
              </a:rPr>
              <a:t>Z jakimi przypadkami gorszego traktowania/dyskryminacji spotkała się Pani osobiście?</a:t>
            </a:r>
            <a:endParaRPr lang="pl-PL" sz="2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Wykres 4"/>
          <p:cNvGraphicFramePr/>
          <p:nvPr>
            <p:extLst>
              <p:ext uri="{D42A27DB-BD31-4B8C-83A1-F6EECF244321}">
                <p14:modId xmlns:p14="http://schemas.microsoft.com/office/powerpoint/2010/main" xmlns="" val="1067083982"/>
              </p:ext>
            </p:extLst>
          </p:nvPr>
        </p:nvGraphicFramePr>
        <p:xfrm>
          <a:off x="312498" y="4218462"/>
          <a:ext cx="8568952" cy="2639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417" y="0"/>
            <a:ext cx="91440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Gotowość do rozpoczęcia własnej działalności gospodarczej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3265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pl-PL" sz="2000" dirty="0" smtClean="0">
                <a:solidFill>
                  <a:srgbClr val="3D17A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Czy kiedykolwiek rozważała Pani założenie własnej działalności gospodarczej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xmlns="" val="2229988475"/>
              </p:ext>
            </p:extLst>
          </p:nvPr>
        </p:nvGraphicFramePr>
        <p:xfrm>
          <a:off x="683568" y="1571612"/>
          <a:ext cx="7776864" cy="4737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-2379" y="11266"/>
            <a:ext cx="9144000" cy="1143000"/>
          </a:xfrm>
        </p:spPr>
        <p:txBody>
          <a:bodyPr>
            <a:normAutofit/>
          </a:bodyPr>
          <a:lstStyle/>
          <a:p>
            <a:r>
              <a:rPr lang="pl-P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Czas i miejsce sondażu</a:t>
            </a:r>
            <a:endParaRPr lang="pl-PL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Okres sondażu - wrzesień - październik 2013 roku;</a:t>
            </a:r>
          </a:p>
          <a:p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Obszar prowadzonych badań – powiat Bielsko-Biała, Bielski, Cieszyński, Żywiecki i Pszczyński;</a:t>
            </a:r>
          </a:p>
          <a:p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Próba badawcza – 1% liczby bezrobotnych zarejestrowanych w Powiatowych Urzędach Pracy </a:t>
            </a:r>
            <a:b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 obrębie działania filii WUP w Bielsku-Białej.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1" y="188641"/>
            <a:ext cx="1492706" cy="936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4208" y="5879559"/>
            <a:ext cx="640948" cy="743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4549" y="247849"/>
            <a:ext cx="820928" cy="81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4479" y="5877272"/>
            <a:ext cx="652399" cy="719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06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2189" y="5877272"/>
            <a:ext cx="687836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aśnienie ze strzałką w dół 2"/>
          <p:cNvSpPr/>
          <p:nvPr/>
        </p:nvSpPr>
        <p:spPr>
          <a:xfrm flipH="1">
            <a:off x="467544" y="1772816"/>
            <a:ext cx="3024336" cy="1800200"/>
          </a:xfrm>
          <a:prstGeom prst="downArrowCallou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Określenie efektywności dofinansowania działalności gospodarczej</a:t>
            </a:r>
          </a:p>
        </p:txBody>
      </p:sp>
      <p:sp>
        <p:nvSpPr>
          <p:cNvPr id="4" name="Objaśnienie ze strzałką w dół 3"/>
          <p:cNvSpPr/>
          <p:nvPr/>
        </p:nvSpPr>
        <p:spPr>
          <a:xfrm flipH="1">
            <a:off x="2771800" y="3140968"/>
            <a:ext cx="3384376" cy="2016224"/>
          </a:xfrm>
          <a:prstGeom prst="downArrowCallout">
            <a:avLst/>
          </a:prstGeom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latin typeface="Arial" pitchFamily="34" charset="0"/>
                <a:cs typeface="Arial" pitchFamily="34" charset="0"/>
              </a:rPr>
              <a:t>Efektywność rozumiana jako kontynuowanie prowadzenia działalności gospodarczej po okresie </a:t>
            </a:r>
            <a:br>
              <a:rPr lang="pl-PL" sz="1400" dirty="0" smtClean="0">
                <a:latin typeface="Arial" pitchFamily="34" charset="0"/>
                <a:cs typeface="Arial" pitchFamily="34" charset="0"/>
              </a:rPr>
            </a:br>
            <a:r>
              <a:rPr lang="pl-PL" sz="1400" dirty="0" smtClean="0">
                <a:latin typeface="Arial" pitchFamily="34" charset="0"/>
                <a:cs typeface="Arial" pitchFamily="34" charset="0"/>
              </a:rPr>
              <a:t>12 miesięcy od założenia firmy -  zakończenie okresu monitorowania przez PUP</a:t>
            </a:r>
            <a:endParaRPr lang="pl-PL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jaśnienie ze strzałką w dół 4"/>
          <p:cNvSpPr/>
          <p:nvPr/>
        </p:nvSpPr>
        <p:spPr>
          <a:xfrm flipH="1">
            <a:off x="5292080" y="4653136"/>
            <a:ext cx="2952328" cy="2016224"/>
          </a:xfrm>
          <a:prstGeom prst="downArrowCallou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>
                <a:latin typeface="Arial" pitchFamily="34" charset="0"/>
                <a:cs typeface="Arial" pitchFamily="34" charset="0"/>
              </a:rPr>
              <a:t>W momencie przeprowadzenia badania okres trwania firm na rynku lokalnym był dłuższy niż 2,5 roku </a:t>
            </a:r>
            <a:endParaRPr lang="pl-PL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179512" y="260648"/>
            <a:ext cx="86409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Efektywność  jednorazowych  środków na podjęcie działalności gospodarczej w Powiatowym Urzędzie Pracy w Bielsku-Białej </a:t>
            </a:r>
          </a:p>
          <a:p>
            <a:pPr algn="ctr"/>
            <a:r>
              <a:rPr lang="pl-PL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Wyniki z sondażu</a:t>
            </a: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260648"/>
            <a:ext cx="8892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W powiatowych urzędach pracy, zlokalizowanych na  obszarze działania </a:t>
            </a:r>
            <a:br>
              <a:rPr lang="pl-PL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Filii WUP w Bielsku – Białej obserwujemy spadek liczby udzielanych dotacji</a:t>
            </a: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547664" y="980731"/>
          <a:ext cx="6192688" cy="2304254"/>
        </p:xfrm>
        <a:graphic>
          <a:graphicData uri="http://schemas.openxmlformats.org/drawingml/2006/table">
            <a:tbl>
              <a:tblPr/>
              <a:tblGrid>
                <a:gridCol w="1474451"/>
                <a:gridCol w="1002623"/>
                <a:gridCol w="788161"/>
                <a:gridCol w="1013349"/>
                <a:gridCol w="900755"/>
                <a:gridCol w="1013349"/>
              </a:tblGrid>
              <a:tr h="47979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200" b="1" i="1" u="none" strike="noStrike" dirty="0">
                          <a:latin typeface="Arial" pitchFamily="34" charset="0"/>
                          <a:cs typeface="Arial" pitchFamily="34" charset="0"/>
                        </a:rPr>
                        <a:t>powiaty</a:t>
                      </a:r>
                    </a:p>
                  </a:txBody>
                  <a:tcPr marL="8420" marR="8420" marT="8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wyłączenia</a:t>
                      </a:r>
                    </a:p>
                    <a:p>
                      <a:pPr algn="ctr" fontAlgn="b"/>
                      <a:r>
                        <a:rPr lang="pl-PL" sz="1200" b="1" i="1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z tytułu podjęcia działalności gospodarczej </a:t>
                      </a:r>
                    </a:p>
                  </a:txBody>
                  <a:tcPr marL="8420" marR="8420" marT="84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21096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2011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2012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40000"/>
                        <a:lumOff val="60000"/>
                      </a:schemeClr>
                    </a:solidFill>
                  </a:tcPr>
                </a:tc>
              </a:tr>
              <a:tr h="334632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Bielsko-Biała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287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279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121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167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4">
                <a:tc>
                  <a:txBody>
                    <a:bodyPr/>
                    <a:lstStyle/>
                    <a:p>
                      <a:pPr algn="just" fontAlgn="b"/>
                      <a:r>
                        <a:rPr lang="pl-PL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Bielski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180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225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126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2760"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b="0" i="0" u="none" strike="noStrike" dirty="0" smtClean="0">
                          <a:solidFill>
                            <a:srgbClr val="0C0C0C"/>
                          </a:solidFill>
                          <a:latin typeface="Arial" pitchFamily="34" charset="0"/>
                          <a:cs typeface="Arial" pitchFamily="34" charset="0"/>
                        </a:rPr>
                        <a:t> Ogółem</a:t>
                      </a:r>
                      <a:endParaRPr lang="pl-PL" sz="1200" b="0" i="0" u="none" strike="noStrike" dirty="0">
                        <a:solidFill>
                          <a:srgbClr val="0C0C0C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C0C0C"/>
                          </a:solidFill>
                          <a:latin typeface="Arial" pitchFamily="34" charset="0"/>
                          <a:cs typeface="Arial" pitchFamily="34" charset="0"/>
                        </a:rPr>
                        <a:t>467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C0C0C"/>
                          </a:solidFill>
                          <a:latin typeface="Arial" pitchFamily="34" charset="0"/>
                          <a:cs typeface="Arial" pitchFamily="34" charset="0"/>
                        </a:rPr>
                        <a:t>504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C0C0C"/>
                          </a:solidFill>
                          <a:latin typeface="Arial" pitchFamily="34" charset="0"/>
                          <a:cs typeface="Arial" pitchFamily="34" charset="0"/>
                        </a:rPr>
                        <a:t>154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C0C0C"/>
                          </a:solidFill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C0C0C"/>
                          </a:solidFill>
                          <a:latin typeface="Arial" pitchFamily="34" charset="0"/>
                          <a:cs typeface="Arial" pitchFamily="34" charset="0"/>
                        </a:rPr>
                        <a:t>293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61524">
                <a:tc>
                  <a:txBody>
                    <a:bodyPr/>
                    <a:lstStyle/>
                    <a:p>
                      <a:pPr algn="just" fontAlgn="b"/>
                      <a:r>
                        <a:rPr lang="pl-PL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Cieszyński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207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253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131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203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4">
                <a:tc>
                  <a:txBody>
                    <a:bodyPr/>
                    <a:lstStyle/>
                    <a:p>
                      <a:pPr algn="just" fontAlgn="b"/>
                      <a:r>
                        <a:rPr lang="pl-PL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Pszczyński 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24">
                <a:tc>
                  <a:txBody>
                    <a:bodyPr/>
                    <a:lstStyle/>
                    <a:p>
                      <a:pPr algn="just" fontAlgn="b"/>
                      <a:r>
                        <a:rPr lang="pl-PL" sz="1200" b="1" i="0" u="none" strike="noStrike" dirty="0">
                          <a:latin typeface="Arial" pitchFamily="34" charset="0"/>
                          <a:cs typeface="Arial" pitchFamily="34" charset="0"/>
                        </a:rPr>
                        <a:t>Żywiecki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250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323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212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247</a:t>
                      </a:r>
                    </a:p>
                  </a:txBody>
                  <a:tcPr marL="8420" marR="8420" marT="84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3250" name="Object 3"/>
          <p:cNvGraphicFramePr>
            <a:graphicFrameLocks noChangeAspect="1"/>
          </p:cNvGraphicFramePr>
          <p:nvPr/>
        </p:nvGraphicFramePr>
        <p:xfrm>
          <a:off x="4143372" y="3929066"/>
          <a:ext cx="4822827" cy="2349500"/>
        </p:xfrm>
        <a:graphic>
          <a:graphicData uri="http://schemas.openxmlformats.org/presentationml/2006/ole">
            <p:oleObj spid="_x0000_s53250" name="Wykres" r:id="rId3" imgW="4800600" imgH="2447925" progId="MSGraph.Chart.8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7164288" y="45811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6084168" y="14847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sp>
        <p:nvSpPr>
          <p:cNvPr id="16" name="Prostokąt 15"/>
          <p:cNvSpPr/>
          <p:nvPr/>
        </p:nvSpPr>
        <p:spPr>
          <a:xfrm rot="10800000" flipV="1">
            <a:off x="142844" y="3964900"/>
            <a:ext cx="352839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Udział procentowy rozpoczętych działalności gospodarczych przez bezrobotne kobiety w ogólnej liczbie nowopowstałych firm ze wsparciem Powiatowego Urzędu Pracy w Bielsku-Białej od 2009 do 2013 roku </a:t>
            </a:r>
            <a:br>
              <a:rPr lang="pl-PL" sz="14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zwiększył się z 41,5% do 48,1% (6,6%)</a:t>
            </a:r>
          </a:p>
          <a:p>
            <a:pPr algn="just"/>
            <a:endParaRPr lang="pl-PL" sz="1400" dirty="0" smtClean="0">
              <a:solidFill>
                <a:schemeClr val="tx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l-PL" sz="1400" dirty="0" smtClean="0">
                <a:solidFill>
                  <a:schemeClr val="tx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Udział procentowy bezrobotnych kobiet pochodzących z terenu miasta Bielsko-Biała, które założyły własną firmę w 2013 roku wynosił 55%</a:t>
            </a:r>
          </a:p>
          <a:p>
            <a:pPr algn="just"/>
            <a:endParaRPr lang="pl-PL" sz="14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5004048" y="3501008"/>
            <a:ext cx="32403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05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Udział kobiet, które założyły firmę z pomocą finansową PUP w Bielsku-Białej</a:t>
            </a:r>
            <a:endParaRPr lang="pl-PL" sz="105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355160" cy="50405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1115616" y="4005064"/>
          <a:ext cx="6408714" cy="2448270"/>
        </p:xfrm>
        <a:graphic>
          <a:graphicData uri="http://schemas.openxmlformats.org/drawingml/2006/table">
            <a:tbl>
              <a:tblPr/>
              <a:tblGrid>
                <a:gridCol w="1429618"/>
                <a:gridCol w="918302"/>
                <a:gridCol w="1010652"/>
                <a:gridCol w="889901"/>
                <a:gridCol w="936104"/>
                <a:gridCol w="1224137"/>
              </a:tblGrid>
              <a:tr h="682381"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>
                          <a:solidFill>
                            <a:srgbClr val="0C0C0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Płeć</a:t>
                      </a: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>
                          <a:solidFill>
                            <a:srgbClr val="0C0C0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Ogółem liczba utworzonych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>
                          <a:solidFill>
                            <a:srgbClr val="0C0C0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firm w </a:t>
                      </a:r>
                      <a:r>
                        <a:rPr lang="pl-PL" sz="1100" b="1" i="0" dirty="0" smtClean="0">
                          <a:solidFill>
                            <a:srgbClr val="0C0C0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2009</a:t>
                      </a:r>
                      <a:endParaRPr lang="pl-PL" sz="1100" b="1" i="0" dirty="0">
                        <a:solidFill>
                          <a:srgbClr val="0C0C0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>
                          <a:solidFill>
                            <a:srgbClr val="0C0C0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Osoby prowadzące działalność</a:t>
                      </a: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>
                          <a:solidFill>
                            <a:srgbClr val="0C0C0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Osoby nie prowadzące działalności</a:t>
                      </a: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>
                          <a:solidFill>
                            <a:srgbClr val="0C0C0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Działalność zawieszona</a:t>
                      </a: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>
                          <a:solidFill>
                            <a:srgbClr val="0C0C0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Efektywność </a:t>
                      </a:r>
                    </a:p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pl-PL" sz="1100" b="1" i="0" dirty="0">
                        <a:solidFill>
                          <a:srgbClr val="0C0C0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33765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100" b="1" i="0" dirty="0" smtClean="0">
                          <a:solidFill>
                            <a:srgbClr val="0C0C0C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Działalność w 2012 roku</a:t>
                      </a:r>
                      <a:endParaRPr lang="pl-PL" sz="1100" b="1" i="0" dirty="0">
                        <a:solidFill>
                          <a:srgbClr val="0C0C0C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endParaRPr lang="pl-PL" sz="1000" b="0" i="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454921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Kobiety</a:t>
                      </a: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pl-PL" sz="1200" b="0" dirty="0">
                        <a:solidFill>
                          <a:srgbClr val="0C0C0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pl-PL" sz="1200" b="0" dirty="0">
                        <a:solidFill>
                          <a:srgbClr val="0C0C0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pl-PL" sz="1200" b="0" dirty="0">
                        <a:solidFill>
                          <a:srgbClr val="0C0C0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l-PL" sz="1200" b="0" dirty="0">
                        <a:solidFill>
                          <a:srgbClr val="0C0C0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54,6%</a:t>
                      </a: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397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Mężczyźni</a:t>
                      </a: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pl-PL" sz="1200" b="0" dirty="0">
                        <a:solidFill>
                          <a:srgbClr val="0C0C0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pl-PL" sz="1200" b="0" dirty="0">
                        <a:solidFill>
                          <a:srgbClr val="0C0C0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l-PL" sz="1200" b="0" dirty="0">
                        <a:solidFill>
                          <a:srgbClr val="0C0C0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pl-PL" sz="1200" b="0" dirty="0">
                        <a:solidFill>
                          <a:srgbClr val="0C0C0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78,6%</a:t>
                      </a: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21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Ogółem</a:t>
                      </a: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25</a:t>
                      </a:r>
                      <a:endParaRPr lang="pl-PL" sz="1200" b="0" dirty="0">
                        <a:solidFill>
                          <a:srgbClr val="0C0C0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pl-PL" sz="1200" b="0" dirty="0">
                        <a:solidFill>
                          <a:srgbClr val="0C0C0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pl-PL" sz="1200" b="0" dirty="0">
                        <a:solidFill>
                          <a:srgbClr val="0C0C0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 smtClean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pl-PL" sz="1200" b="0" dirty="0">
                        <a:solidFill>
                          <a:srgbClr val="0C0C0C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b="0" dirty="0">
                          <a:solidFill>
                            <a:srgbClr val="0C0C0C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68,0%</a:t>
                      </a:r>
                    </a:p>
                  </a:txBody>
                  <a:tcPr marL="14035" marR="140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4273" name="Object 1"/>
          <p:cNvGraphicFramePr>
            <a:graphicFrameLocks noChangeAspect="1"/>
          </p:cNvGraphicFramePr>
          <p:nvPr/>
        </p:nvGraphicFramePr>
        <p:xfrm>
          <a:off x="1331640" y="1052736"/>
          <a:ext cx="6120680" cy="2016224"/>
        </p:xfrm>
        <a:graphic>
          <a:graphicData uri="http://schemas.openxmlformats.org/presentationml/2006/ole">
            <p:oleObj spid="_x0000_s54273" name="Wykres" r:id="rId3" imgW="5210192" imgH="1876357" progId="MSGraph.Chart.8">
              <p:embed/>
            </p:oleObj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179512" y="188640"/>
            <a:ext cx="8208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Efektywność przyznawania jednorazowych środków na podjęcie działalności gospodarczej</a:t>
            </a:r>
            <a:endParaRPr lang="pl-PL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pole tekstowe 13"/>
          <p:cNvSpPr txBox="1"/>
          <p:nvPr/>
        </p:nvSpPr>
        <p:spPr>
          <a:xfrm>
            <a:off x="2051720" y="3356992"/>
            <a:ext cx="4200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600" dirty="0" smtClean="0">
                <a:solidFill>
                  <a:srgbClr val="0C0C0C"/>
                </a:solidFill>
                <a:latin typeface="Arial" pitchFamily="34" charset="0"/>
                <a:cs typeface="Arial" pitchFamily="34" charset="0"/>
              </a:rPr>
              <a:t>Los firmy w 2012 roku, a płeć respondentów</a:t>
            </a:r>
            <a:endParaRPr lang="pl-PL" sz="1600" dirty="0">
              <a:solidFill>
                <a:srgbClr val="0C0C0C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pl-PL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Efektywność przyznawania jednorazowych środków na podjęcie działalności gospodarczej </a:t>
            </a:r>
            <a:endParaRPr lang="pl-PL" sz="2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648072"/>
          </a:xfrm>
        </p:spPr>
        <p:txBody>
          <a:bodyPr>
            <a:noAutofit/>
          </a:bodyPr>
          <a:lstStyle/>
          <a:p>
            <a:r>
              <a:rPr lang="pl-PL" sz="18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Profil działalności firm założonych </a:t>
            </a:r>
            <a:br>
              <a:rPr lang="pl-PL" sz="18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l-PL" sz="18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z pomocą PUP</a:t>
            </a:r>
            <a:endParaRPr lang="pl-PL" sz="1800" b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half" idx="2"/>
          </p:nvPr>
        </p:nvGraphicFramePr>
        <p:xfrm>
          <a:off x="251520" y="1988840"/>
          <a:ext cx="4320480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796136" y="2348880"/>
            <a:ext cx="2890664" cy="792088"/>
          </a:xfrm>
        </p:spPr>
        <p:txBody>
          <a:bodyPr>
            <a:normAutofit/>
          </a:bodyPr>
          <a:lstStyle/>
          <a:p>
            <a:r>
              <a:rPr lang="pl-PL" sz="1800" b="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Trwałość firmy a profil działalności  </a:t>
            </a:r>
            <a:endParaRPr lang="pl-PL" sz="1800" b="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Symbol zastępczy zawartości 6"/>
          <p:cNvGraphicFramePr>
            <a:graphicFrameLocks noGrp="1"/>
          </p:cNvGraphicFramePr>
          <p:nvPr>
            <p:ph sz="quarter" idx="4"/>
          </p:nvPr>
        </p:nvGraphicFramePr>
        <p:xfrm>
          <a:off x="3635896" y="3140969"/>
          <a:ext cx="5184575" cy="3717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4186808" cy="1008112"/>
          </a:xfrm>
        </p:spPr>
        <p:txBody>
          <a:bodyPr>
            <a:normAutofit/>
          </a:bodyPr>
          <a:lstStyle/>
          <a:p>
            <a:r>
              <a:rPr lang="pl-PL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Trwałość firmy a wiek osoby otrzymującej dotację</a:t>
            </a:r>
            <a:endParaRPr lang="pl-PL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395536" y="1556792"/>
          <a:ext cx="410445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5292080" y="2492896"/>
            <a:ext cx="35638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Trwałość firmy</a:t>
            </a:r>
            <a:b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 wykształcenie osoby otrzymującej dotację</a:t>
            </a:r>
            <a:endParaRPr lang="pl-PL" dirty="0"/>
          </a:p>
        </p:txBody>
      </p:sp>
      <p:graphicFrame>
        <p:nvGraphicFramePr>
          <p:cNvPr id="8" name="Symbol zastępczy zawartości 5"/>
          <p:cNvGraphicFramePr>
            <a:graphicFrameLocks/>
          </p:cNvGraphicFramePr>
          <p:nvPr/>
        </p:nvGraphicFramePr>
        <p:xfrm>
          <a:off x="3347864" y="3573016"/>
          <a:ext cx="5616624" cy="3284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0" y="4869160"/>
            <a:ext cx="3203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Wiek respondentów wpłynął korzystnie na funkcjonowanie firm. Wykształcenie nie miało znaczenia.</a:t>
            </a:r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0" y="116633"/>
            <a:ext cx="89644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Efektywność przyznawania jednorazowych środków </a:t>
            </a:r>
            <a:br>
              <a:rPr lang="pl-PL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na podjęcie działalności gospodarczej – wiek i wykształcenie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Przyczyny zamknięcia działalności gospodarczej </a:t>
            </a:r>
            <a:b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pl-PL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 obecna sytuacja tych osób </a:t>
            </a:r>
            <a:endParaRPr lang="pl-PL" sz="2400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347864" y="1412777"/>
          <a:ext cx="4865199" cy="1728191"/>
        </p:xfrm>
        <a:graphic>
          <a:graphicData uri="http://schemas.openxmlformats.org/drawingml/2006/table">
            <a:tbl>
              <a:tblPr/>
              <a:tblGrid>
                <a:gridCol w="3397250"/>
                <a:gridCol w="1467949"/>
              </a:tblGrid>
              <a:tr h="275736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Przyczyny zamknięcia działalności gospodarczej</a:t>
                      </a:r>
                      <a:endParaRPr lang="pl-P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Procent</a:t>
                      </a:r>
                      <a:endParaRPr lang="pl-P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</a:tr>
              <a:tr h="230302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Zbyt duża konkurencja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25,0%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814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Słaby zbyt na towary i usługi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12,5%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251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Wysokie koszty prowadzenia działalności gospodarczej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25,0%</a:t>
                      </a:r>
                      <a:endParaRPr lang="pl-PL" sz="12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923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Powody osobiste np. zły stan  zdrowia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25,0%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54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Inna możliwość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12,5%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11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Ogółem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100,0%</a:t>
                      </a:r>
                      <a:endParaRPr lang="pl-PL" sz="12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347864" y="3811710"/>
          <a:ext cx="4536504" cy="2497609"/>
        </p:xfrm>
        <a:graphic>
          <a:graphicData uri="http://schemas.openxmlformats.org/drawingml/2006/table">
            <a:tbl>
              <a:tblPr/>
              <a:tblGrid>
                <a:gridCol w="2999745"/>
                <a:gridCol w="1536759"/>
              </a:tblGrid>
              <a:tr h="51790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Los osób po zamknięciu działalności gospodarczej</a:t>
                      </a:r>
                      <a:endParaRPr lang="pl-P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Procent</a:t>
                      </a:r>
                      <a:endParaRPr lang="pl-PL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309295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Prowadzę gospodarstwo domowe i wychowuję dzieci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37,5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95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Jestem zatrudniona/y na podstawie umowy o pracę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25,0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95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Prowadzę gospodarstwo domowe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Obecnie nie chce podejmować zatrudnienia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12,5%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295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Nie jestem zarejestrowana/y, ale szukam pracy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12,5</a:t>
                      </a:r>
                      <a:r>
                        <a:rPr lang="pl-PL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591"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Ogółem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pl-PL" sz="10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r>
                        <a:rPr lang="pl-PL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pl-PL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323528" y="1772816"/>
            <a:ext cx="26747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Niewłaściwa lokalizacja, podjęcie bardziej atrakcyjnego zatrudnienia nie miały wpływu na zamknięcie firmy </a:t>
            </a:r>
            <a:endParaRPr lang="pl-PL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pole tekstowe 11"/>
          <p:cNvSpPr txBox="1"/>
          <p:nvPr/>
        </p:nvSpPr>
        <p:spPr>
          <a:xfrm>
            <a:off x="395535" y="4437112"/>
            <a:ext cx="273630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l-PL" sz="1400" dirty="0" smtClean="0">
                <a:latin typeface="Arial" pitchFamily="34" charset="0"/>
                <a:cs typeface="Arial" pitchFamily="34" charset="0"/>
              </a:rPr>
              <a:t>Żadna z osób, po zamknięciu lub zawieszeniu działalności gospodarczej nie zarejestrowała się w urzędzie pracy jako bezrobotna.</a:t>
            </a:r>
            <a:endParaRPr lang="pl-PL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pole tekstowe 5"/>
          <p:cNvSpPr txBox="1"/>
          <p:nvPr/>
        </p:nvSpPr>
        <p:spPr>
          <a:xfrm>
            <a:off x="611560" y="476672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DZIĘKUJĘ</a:t>
            </a:r>
            <a:endParaRPr lang="pl-PL" sz="36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459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266"/>
            <a:ext cx="91440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Cel i założenia metodologiczne badania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09119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pl-PL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Cele uniwersalne badania sondażowego przedstawiały się</a:t>
            </a:r>
          </a:p>
          <a:p>
            <a:pPr>
              <a:buNone/>
            </a:pPr>
            <a:r>
              <a:rPr lang="pl-PL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następująco:</a:t>
            </a:r>
          </a:p>
          <a:p>
            <a:pPr lvl="0"/>
            <a:r>
              <a:rPr lang="pl-PL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Pogłębiona analiza sytuacji bezrobotnych kobiet na lokalnym rynku pracy,</a:t>
            </a:r>
          </a:p>
          <a:p>
            <a:pPr lvl="0"/>
            <a:r>
              <a:rPr lang="pl-PL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Ustalenie głównych problemów z jakimi spotykają się bezrobotne kobiety w trakcie poszukiwania pracy oraz jak te problemy kształtują ich własną ocenę o rynku pracy, </a:t>
            </a:r>
          </a:p>
          <a:p>
            <a:pPr lvl="0"/>
            <a:r>
              <a:rPr lang="pl-PL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Określenie aktywności prozatrudnieniowej bezrobotnych kobiet, </a:t>
            </a:r>
          </a:p>
          <a:p>
            <a:pPr lvl="0"/>
            <a:r>
              <a:rPr lang="pl-PL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Rozpoznanie doświadczeń bezrobotnych kobiet </a:t>
            </a:r>
            <a:br>
              <a:rPr lang="pl-PL" sz="6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w obszarze ewentualnej dyskryminacji/nierównego traktowania ze względu na płeć.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129" y="0"/>
            <a:ext cx="91440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Cel i założenia metodologiczne badania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112474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Przebieg badania sondażowego</a:t>
            </a:r>
            <a:endParaRPr lang="pl-PL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0" y="191683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Badanie przeprowadzono przy użyciu anonimowych ankiet, przesłanych za pośrednictwem PUP do losowo wybranych osób bezrobotnych stanowiących 1% liczby bezrobotnych kobiet zarejestrowanych na rynku lokalnym (16 256). </a:t>
            </a:r>
          </a:p>
          <a:p>
            <a:pPr algn="ctr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716977"/>
              </p:ext>
            </p:extLst>
          </p:nvPr>
        </p:nvGraphicFramePr>
        <p:xfrm>
          <a:off x="719572" y="3140966"/>
          <a:ext cx="7704855" cy="2448273"/>
        </p:xfrm>
        <a:graphic>
          <a:graphicData uri="http://schemas.openxmlformats.org/drawingml/2006/table">
            <a:tbl>
              <a:tblPr/>
              <a:tblGrid>
                <a:gridCol w="1534770"/>
                <a:gridCol w="2841587"/>
                <a:gridCol w="1875266"/>
                <a:gridCol w="1453232"/>
              </a:tblGrid>
              <a:tr h="591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i="1" kern="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Powiat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Liczba zarejestrowanych bezrobotnych kobiet</a:t>
                      </a:r>
                      <a:endParaRPr lang="pl-PL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Udział w ogólnej liczbie bezrobotnych</a:t>
                      </a:r>
                      <a:endParaRPr lang="pl-PL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i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Ilość ankiet</a:t>
                      </a:r>
                      <a:endParaRPr lang="pl-PL" sz="1200" b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789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kern="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Bielsko-Biała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3 452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21,2%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kern="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Powiat bielski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3 028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18,6%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kern="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Powiat cieszyński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3 675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22,6%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kern="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Powiat pszczyński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1 832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11,3%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kern="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Powiat żywiecki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4 269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26,3%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200" b="1" kern="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Razem:</a:t>
                      </a:r>
                      <a:endParaRPr lang="pl-PL" sz="12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16 256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100%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200" b="1" dirty="0"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163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683568" y="5589239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Ilość bezrobotnych kobiet zarejestrowanych w lokalnych powiatowych urzędach pracy oraz ilość ankiet sondażowych.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 fontScale="90000"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400" b="1" dirty="0" smtClean="0">
                <a:latin typeface="Arial" pitchFamily="34" charset="0"/>
                <a:cs typeface="Arial" pitchFamily="34" charset="0"/>
              </a:rPr>
            </a:br>
            <a:r>
              <a:rPr lang="pl-PL" sz="2700" b="1" dirty="0" smtClean="0">
                <a:latin typeface="Arial" pitchFamily="34" charset="0"/>
                <a:cs typeface="Arial" pitchFamily="34" charset="0"/>
              </a:rPr>
              <a:t>Charakterystyka demograficzno-społeczna respondentek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b="1" dirty="0" smtClean="0">
                <a:latin typeface="Arial" pitchFamily="34" charset="0"/>
                <a:cs typeface="Arial" pitchFamily="34" charset="0"/>
              </a:rPr>
            </a:br>
            <a:endParaRPr lang="pl-PL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90080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miejsce zamieszkania</a:t>
            </a:r>
            <a:endParaRPr lang="pl-PL" sz="2000" dirty="0" smtClean="0">
              <a:solidFill>
                <a:srgbClr val="002060"/>
              </a:solidFill>
            </a:endParaRPr>
          </a:p>
          <a:p>
            <a:r>
              <a:rPr lang="pl-PL" dirty="0"/>
              <a:t>m</a:t>
            </a:r>
            <a:r>
              <a:rPr lang="pl-PL" dirty="0" smtClean="0"/>
              <a:t>iasto 	– 	66,3%</a:t>
            </a:r>
          </a:p>
          <a:p>
            <a:r>
              <a:rPr lang="pl-PL" dirty="0"/>
              <a:t>w</a:t>
            </a:r>
            <a:r>
              <a:rPr lang="pl-PL" dirty="0" smtClean="0"/>
              <a:t>ieś 	– 	33,7%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39552" y="3789040"/>
            <a:ext cx="46085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itchFamily="34" charset="0"/>
              </a:rPr>
              <a:t>wiek respondentek</a:t>
            </a:r>
            <a:endParaRPr lang="pl-PL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18 – 24 lata	-	17,2%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25 – 34 lata	-	32,2%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35 – 49 lat	-	30,4%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pow. 50 lat	-	20,2%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Wykres 10"/>
          <p:cNvGraphicFramePr/>
          <p:nvPr>
            <p:extLst>
              <p:ext uri="{D42A27DB-BD31-4B8C-83A1-F6EECF244321}">
                <p14:modId xmlns:p14="http://schemas.microsoft.com/office/powerpoint/2010/main" xmlns="" val="298116807"/>
              </p:ext>
            </p:extLst>
          </p:nvPr>
        </p:nvGraphicFramePr>
        <p:xfrm>
          <a:off x="5220072" y="1196752"/>
          <a:ext cx="3600400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Wykres 11"/>
          <p:cNvGraphicFramePr/>
          <p:nvPr>
            <p:extLst>
              <p:ext uri="{D42A27DB-BD31-4B8C-83A1-F6EECF244321}">
                <p14:modId xmlns:p14="http://schemas.microsoft.com/office/powerpoint/2010/main" xmlns="" val="2906125284"/>
              </p:ext>
            </p:extLst>
          </p:nvPr>
        </p:nvGraphicFramePr>
        <p:xfrm>
          <a:off x="5292080" y="3761540"/>
          <a:ext cx="3696072" cy="309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94122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>
                <a:latin typeface="Arial" pitchFamily="34" charset="0"/>
                <a:cs typeface="Arial" pitchFamily="34" charset="0"/>
              </a:rPr>
              <a:t>Charakterystyka demograficzno - społeczna respondentek</a:t>
            </a:r>
            <a:br>
              <a:rPr lang="pl-PL" sz="2700" b="1" dirty="0" smtClean="0">
                <a:latin typeface="Arial" pitchFamily="34" charset="0"/>
                <a:cs typeface="Arial" pitchFamily="34" charset="0"/>
              </a:rPr>
            </a:br>
            <a:r>
              <a:rPr lang="pl-PL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2700" b="1" dirty="0" smtClean="0">
                <a:latin typeface="Arial" pitchFamily="34" charset="0"/>
                <a:cs typeface="Arial" pitchFamily="34" charset="0"/>
              </a:rPr>
            </a:br>
            <a:r>
              <a:rPr lang="pl-PL" sz="27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wykształcenia respondentek</a:t>
            </a:r>
            <a:endParaRPr lang="pl-PL" sz="27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dirty="0"/>
          </a:p>
        </p:txBody>
      </p:sp>
      <p:graphicFrame>
        <p:nvGraphicFramePr>
          <p:cNvPr id="18433" name="Wykres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25347753"/>
              </p:ext>
            </p:extLst>
          </p:nvPr>
        </p:nvGraphicFramePr>
        <p:xfrm>
          <a:off x="1187624" y="1196752"/>
          <a:ext cx="6858446" cy="2664296"/>
        </p:xfrm>
        <a:graphic>
          <a:graphicData uri="http://schemas.openxmlformats.org/presentationml/2006/ole">
            <p:oleObj spid="_x0000_s18447" name="Worksheet" r:id="rId4" imgW="6334125" imgH="3124200" progId="Excel.Sheet.8">
              <p:embed/>
            </p:oleObj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827584" y="156608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N - 163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Łącznik prostoliniowy 8"/>
          <p:cNvCxnSpPr/>
          <p:nvPr/>
        </p:nvCxnSpPr>
        <p:spPr>
          <a:xfrm>
            <a:off x="2699792" y="2708920"/>
            <a:ext cx="360040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ole tekstowe 9"/>
          <p:cNvSpPr txBox="1"/>
          <p:nvPr/>
        </p:nvSpPr>
        <p:spPr>
          <a:xfrm>
            <a:off x="971600" y="4221088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Struktura doświadczenia zawodowego respondentek</a:t>
            </a:r>
          </a:p>
          <a:p>
            <a:pPr algn="ctr"/>
            <a:r>
              <a:rPr lang="pl-PL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Okres dotychczasowej pracy</a:t>
            </a:r>
          </a:p>
          <a:p>
            <a:pPr algn="ctr"/>
            <a:endParaRPr lang="pl-PL" sz="20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Krócej niż rok	-	10,7%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Od roku do 5 lat	-	35,6%</a:t>
            </a:r>
          </a:p>
          <a:p>
            <a:pPr>
              <a:buFont typeface="Wingdings" pitchFamily="2" charset="2"/>
              <a:buChar char="Ø"/>
            </a:pPr>
            <a:r>
              <a:rPr lang="pl-PL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Dłużej niż 5 lat	-	53,7%</a:t>
            </a:r>
          </a:p>
          <a:p>
            <a:pPr>
              <a:buFont typeface="Wingdings" pitchFamily="2" charset="2"/>
              <a:buChar char="Ø"/>
            </a:pPr>
            <a:endParaRPr lang="pl-PL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Przyczyny </a:t>
            </a: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utraty zatrudnienia i ocena sytuacji na rynku pracy</a:t>
            </a: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dirty="0"/>
          </a:p>
        </p:txBody>
      </p:sp>
      <p:graphicFrame>
        <p:nvGraphicFramePr>
          <p:cNvPr id="21505" name="Wykres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279109774"/>
              </p:ext>
            </p:extLst>
          </p:nvPr>
        </p:nvGraphicFramePr>
        <p:xfrm>
          <a:off x="0" y="2997200"/>
          <a:ext cx="9144000" cy="4400550"/>
        </p:xfrm>
        <a:graphic>
          <a:graphicData uri="http://schemas.openxmlformats.org/presentationml/2006/ole">
            <p:oleObj spid="_x0000_s21519" name="Worksheet" r:id="rId4" imgW="6315075" imgH="2847975" progId="Excel.Sheet.8">
              <p:embed/>
            </p:oleObj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251520" y="278092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Przyczyny utraty pracy wymienione jako podstawowe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39552" y="980728"/>
            <a:ext cx="77768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Czas pozostawania bez pracy</a:t>
            </a:r>
          </a:p>
          <a:p>
            <a:pPr algn="ctr"/>
            <a:endParaRPr lang="pl-PL" sz="20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 Krócej niż rok	-	35,0%,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 Od roku do 2 lat	-	19,0%,</a:t>
            </a:r>
          </a:p>
          <a:p>
            <a:pPr>
              <a:buFont typeface="Wingdings" pitchFamily="2" charset="2"/>
              <a:buChar char="Ø"/>
            </a:pPr>
            <a:r>
              <a:rPr lang="pl-PL" sz="1600" dirty="0" smtClean="0">
                <a:latin typeface="Arial" pitchFamily="34" charset="0"/>
                <a:cs typeface="Arial" pitchFamily="34" charset="0"/>
              </a:rPr>
              <a:t>Powyżej 2 lat	-	46,0%,</a:t>
            </a:r>
            <a:endParaRPr lang="pl-PL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266"/>
            <a:ext cx="91440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Przyczyny utraty zatrudnienia i ocena sytuacji na rynku pracy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Spośród ankietowanych kobiet 16,1% respondentek </a:t>
            </a:r>
          </a:p>
          <a:p>
            <a:pPr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wskazało urlop macierzyński lub wychowawczy jako </a:t>
            </a:r>
          </a:p>
          <a:p>
            <a:pPr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podstawową przyczynę utraty pracy. Pojawiające się w tej </a:t>
            </a:r>
          </a:p>
          <a:p>
            <a:pPr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grupie przyczyny dodatkowe (wskazane jako kolejne)</a:t>
            </a:r>
          </a:p>
          <a:p>
            <a:pPr>
              <a:buNone/>
            </a:pP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przedstawiały się następująco:</a:t>
            </a:r>
            <a:b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niedogodny czas pracy,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zględy zdrowotne,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onflikt z pracodawcą, zła atmosfera </a:t>
            </a:r>
            <a:b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 pracy,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rak możliwości rozwoju zawodowego,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ikwidacja własnej działalności.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36096" y="4270053"/>
            <a:ext cx="3605515" cy="23993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4" y="0"/>
            <a:ext cx="9144000" cy="11430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Przyczyny utraty zatrudnienia i ocena sytuacji na rynku pracy</a:t>
            </a: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43009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36640067"/>
              </p:ext>
            </p:extLst>
          </p:nvPr>
        </p:nvGraphicFramePr>
        <p:xfrm>
          <a:off x="1258888" y="2492375"/>
          <a:ext cx="6688137" cy="3663950"/>
        </p:xfrm>
        <a:graphic>
          <a:graphicData uri="http://schemas.openxmlformats.org/presentationml/2006/ole">
            <p:oleObj spid="_x0000_s43023" name="Worksheet" r:id="rId3" imgW="3981450" imgH="1609725" progId="Excel.Sheet.8">
              <p:embed/>
            </p:oleObj>
          </a:graphicData>
        </a:graphic>
      </p:graphicFrame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0" y="1551537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Jak ocenia Pani obecną sytuację na rynku pracy? </a:t>
            </a:r>
          </a:p>
          <a:p>
            <a:pPr algn="ctr"/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Czy Pani zdaniem obecnie jest łatwo czy trudno znaleźć pracę?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Łącznik prostoliniowy 3"/>
          <p:cNvCxnSpPr/>
          <p:nvPr/>
        </p:nvCxnSpPr>
        <p:spPr>
          <a:xfrm flipH="1">
            <a:off x="4499992" y="2708920"/>
            <a:ext cx="28803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Niestandardowy 1">
      <a:dk1>
        <a:srgbClr val="3F3F3F"/>
      </a:dk1>
      <a:lt1>
        <a:srgbClr val="FFC000"/>
      </a:lt1>
      <a:dk2>
        <a:srgbClr val="1F497D"/>
      </a:dk2>
      <a:lt2>
        <a:srgbClr val="FFC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1751</TotalTime>
  <Words>1543</Words>
  <Application>Microsoft Office PowerPoint</Application>
  <PresentationFormat>Pokaz na ekranie (4:3)</PresentationFormat>
  <Paragraphs>502</Paragraphs>
  <Slides>26</Slides>
  <Notes>5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3</vt:i4>
      </vt:variant>
      <vt:variant>
        <vt:lpstr>Tytuły slajdów</vt:lpstr>
      </vt:variant>
      <vt:variant>
        <vt:i4>26</vt:i4>
      </vt:variant>
    </vt:vector>
  </HeadingPairs>
  <TitlesOfParts>
    <vt:vector size="30" baseType="lpstr">
      <vt:lpstr>Motyw pakietu Office</vt:lpstr>
      <vt:lpstr>Worksheet</vt:lpstr>
      <vt:lpstr>Arkusz</vt:lpstr>
      <vt:lpstr>Wykres</vt:lpstr>
      <vt:lpstr>Sytuacja bezrobotnych kobiet  na lokalnym rynku pracy  w obszarze działania Filii WUP  w Bielsku – Białej Raport z badań sondażowych</vt:lpstr>
      <vt:lpstr>Czas i miejsce sondażu</vt:lpstr>
      <vt:lpstr>Cel i założenia metodologiczne badania</vt:lpstr>
      <vt:lpstr>Cel i założenia metodologiczne badania</vt:lpstr>
      <vt:lpstr> Charakterystyka demograficzno-społeczna respondentek </vt:lpstr>
      <vt:lpstr>Charakterystyka demograficzno - społeczna respondentek  Struktura wykształcenia respondentek</vt:lpstr>
      <vt:lpstr>Przyczyny utraty zatrudnienia i ocena sytuacji na rynku pracy</vt:lpstr>
      <vt:lpstr>Przyczyny utraty zatrudnienia i ocena sytuacji na rynku pracy</vt:lpstr>
      <vt:lpstr>Przyczyny utraty zatrudnienia i ocena sytuacji na rynku pracy</vt:lpstr>
      <vt:lpstr>Aktywność na rynku pracy</vt:lpstr>
      <vt:lpstr>Aktywność na rynku pracy</vt:lpstr>
      <vt:lpstr>Aktywność na rynku pracy</vt:lpstr>
      <vt:lpstr>Aktywność na rynku pracy</vt:lpstr>
      <vt:lpstr>Samoocena własnych kwalifikacji i umiejętności</vt:lpstr>
      <vt:lpstr>Ocena skuteczności aktywnych form przeciwdziałania bezrobociu</vt:lpstr>
      <vt:lpstr>Potrzeby szkoleniowe bezrobotnych kobiet</vt:lpstr>
      <vt:lpstr>Problemy związane z nierównym traktowaniem kobiet  i mężczyzn na lokalnym rynku pracy</vt:lpstr>
      <vt:lpstr>Problemy związane z nierównym traktowaniem kobiet  i mężczyzn na lokalnym rynku pracy</vt:lpstr>
      <vt:lpstr>Gotowość do rozpoczęcia własnej działalności gospodarczej</vt:lpstr>
      <vt:lpstr>Slajd 20</vt:lpstr>
      <vt:lpstr>Slajd 21</vt:lpstr>
      <vt:lpstr> </vt:lpstr>
      <vt:lpstr>Efektywność przyznawania jednorazowych środków na podjęcie działalności gospodarczej </vt:lpstr>
      <vt:lpstr>Trwałość firmy a wiek osoby otrzymującej dotację</vt:lpstr>
      <vt:lpstr>Przyczyny zamknięcia działalności gospodarczej  i obecna sytuacja tych osób </vt:lpstr>
      <vt:lpstr>Slajd 26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Sytuacja bezrobotnych kobiet na lokalnym rynku pracy w obszarze działania Filii WUP   w Bielsku – Białej Raport z badań sondażowych</dc:title>
  <dc:creator>Regina</dc:creator>
  <cp:lastModifiedBy>rdutka</cp:lastModifiedBy>
  <cp:revision>189</cp:revision>
  <dcterms:created xsi:type="dcterms:W3CDTF">2014-05-17T16:48:16Z</dcterms:created>
  <dcterms:modified xsi:type="dcterms:W3CDTF">2014-05-21T06:07:49Z</dcterms:modified>
</cp:coreProperties>
</file>